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535" autoAdjust="0"/>
  </p:normalViewPr>
  <p:slideViewPr>
    <p:cSldViewPr snapToGrid="0">
      <p:cViewPr>
        <p:scale>
          <a:sx n="90" d="100"/>
          <a:sy n="90" d="100"/>
        </p:scale>
        <p:origin x="-1464" y="-30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741062-7E7C-411F-B0A7-26BAC1B096F6}" type="datetimeFigureOut">
              <a:rPr lang="en-US" smtClean="0"/>
              <a:pPr/>
              <a:t>07/30/2012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41B69C-CF21-4546-9331-9A844BBCAF1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aseline="0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41B69C-CF21-4546-9331-9A844BBCAF1C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9A492-D26A-4BD2-91C6-35C981BAF9B1}" type="datetimeFigureOut">
              <a:rPr lang="en-US" smtClean="0"/>
              <a:pPr/>
              <a:t>07/30/2012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FAC13-EBBD-4FCD-8CF5-C4D008BC7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9A492-D26A-4BD2-91C6-35C981BAF9B1}" type="datetimeFigureOut">
              <a:rPr lang="en-US" smtClean="0"/>
              <a:pPr/>
              <a:t>07/30/2012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FAC13-EBBD-4FCD-8CF5-C4D008BC7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9A492-D26A-4BD2-91C6-35C981BAF9B1}" type="datetimeFigureOut">
              <a:rPr lang="en-US" smtClean="0"/>
              <a:pPr/>
              <a:t>07/30/2012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FAC13-EBBD-4FCD-8CF5-C4D008BC7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9A492-D26A-4BD2-91C6-35C981BAF9B1}" type="datetimeFigureOut">
              <a:rPr lang="en-US" smtClean="0"/>
              <a:pPr/>
              <a:t>07/30/2012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FAC13-EBBD-4FCD-8CF5-C4D008BC7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9A492-D26A-4BD2-91C6-35C981BAF9B1}" type="datetimeFigureOut">
              <a:rPr lang="en-US" smtClean="0"/>
              <a:pPr/>
              <a:t>07/30/2012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FAC13-EBBD-4FCD-8CF5-C4D008BC7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9A492-D26A-4BD2-91C6-35C981BAF9B1}" type="datetimeFigureOut">
              <a:rPr lang="en-US" smtClean="0"/>
              <a:pPr/>
              <a:t>07/30/2012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FAC13-EBBD-4FCD-8CF5-C4D008BC7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9A492-D26A-4BD2-91C6-35C981BAF9B1}" type="datetimeFigureOut">
              <a:rPr lang="en-US" smtClean="0"/>
              <a:pPr/>
              <a:t>07/30/2012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FAC13-EBBD-4FCD-8CF5-C4D008BC7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9A492-D26A-4BD2-91C6-35C981BAF9B1}" type="datetimeFigureOut">
              <a:rPr lang="en-US" smtClean="0"/>
              <a:pPr/>
              <a:t>07/30/2012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FAC13-EBBD-4FCD-8CF5-C4D008BC7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9A492-D26A-4BD2-91C6-35C981BAF9B1}" type="datetimeFigureOut">
              <a:rPr lang="en-US" smtClean="0"/>
              <a:pPr/>
              <a:t>07/30/2012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FAC13-EBBD-4FCD-8CF5-C4D008BC7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9A492-D26A-4BD2-91C6-35C981BAF9B1}" type="datetimeFigureOut">
              <a:rPr lang="en-US" smtClean="0"/>
              <a:pPr/>
              <a:t>07/30/2012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FAC13-EBBD-4FCD-8CF5-C4D008BC7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9A492-D26A-4BD2-91C6-35C981BAF9B1}" type="datetimeFigureOut">
              <a:rPr lang="en-US" smtClean="0"/>
              <a:pPr/>
              <a:t>07/30/2012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FAC13-EBBD-4FCD-8CF5-C4D008BC7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A9A492-D26A-4BD2-91C6-35C981BAF9B1}" type="datetimeFigureOut">
              <a:rPr lang="en-US" smtClean="0"/>
              <a:pPr/>
              <a:t>07/30/2012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FFAC13-EBBD-4FCD-8CF5-C4D008BC7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-118749"/>
            <a:ext cx="9144000" cy="1161288"/>
          </a:xfrm>
          <a:prstGeom prst="rect">
            <a:avLst/>
          </a:prstGeom>
          <a:gradFill flip="none" rotWithShape="1">
            <a:gsLst>
              <a:gs pos="12000">
                <a:schemeClr val="tx1">
                  <a:lumMod val="95000"/>
                  <a:lumOff val="5000"/>
                </a:schemeClr>
              </a:gs>
              <a:gs pos="100000">
                <a:schemeClr val="accent4">
                  <a:shade val="93000"/>
                  <a:satMod val="130000"/>
                </a:schemeClr>
              </a:gs>
              <a:gs pos="100000">
                <a:schemeClr val="accent4">
                  <a:shade val="94000"/>
                  <a:satMod val="135000"/>
                </a:schemeClr>
              </a:gs>
            </a:gsLst>
            <a:lin ang="16200000" scaled="1"/>
            <a:tileRect/>
          </a:gradFill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3136"/>
            <a:ext cx="8229600" cy="990810"/>
          </a:xfrm>
        </p:spPr>
        <p:txBody>
          <a:bodyPr>
            <a:normAutofit/>
          </a:bodyPr>
          <a:lstStyle/>
          <a:p>
            <a:r>
              <a:rPr lang="en-US" sz="4000" dirty="0" err="1" smtClean="0">
                <a:solidFill>
                  <a:schemeClr val="bg1"/>
                </a:solidFill>
                <a:latin typeface="Myriad Pro Light" pitchFamily="34" charset="0"/>
              </a:rPr>
              <a:t>Phosphorylation</a:t>
            </a:r>
            <a:endParaRPr lang="en-US" sz="4000" dirty="0">
              <a:solidFill>
                <a:schemeClr val="bg1"/>
              </a:solidFill>
              <a:latin typeface="Myriad Pro Light" pitchFamily="34" charset="0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16737" y="6283785"/>
            <a:ext cx="2366665" cy="576470"/>
            <a:chOff x="16737" y="6231317"/>
            <a:chExt cx="2366665" cy="576470"/>
          </a:xfrm>
        </p:grpSpPr>
        <p:pic>
          <p:nvPicPr>
            <p:cNvPr id="5" name="Picture 4" descr="bio dude and logo transparent.png"/>
            <p:cNvPicPr>
              <a:picLocks noChangeAspect="1"/>
            </p:cNvPicPr>
            <p:nvPr/>
          </p:nvPicPr>
          <p:blipFill>
            <a:blip r:embed="rId3" cstate="screen"/>
            <a:srcRect/>
            <a:stretch>
              <a:fillRect/>
            </a:stretch>
          </p:blipFill>
          <p:spPr>
            <a:xfrm>
              <a:off x="16737" y="6231317"/>
              <a:ext cx="2316146" cy="576470"/>
            </a:xfrm>
            <a:prstGeom prst="rect">
              <a:avLst/>
            </a:prstGeom>
          </p:spPr>
        </p:pic>
        <p:sp>
          <p:nvSpPr>
            <p:cNvPr id="9" name="TextBox 8"/>
            <p:cNvSpPr txBox="1"/>
            <p:nvPr/>
          </p:nvSpPr>
          <p:spPr>
            <a:xfrm>
              <a:off x="2081716" y="6332706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7030A0"/>
                  </a:solidFill>
                </a:rPr>
                <a:t>®</a:t>
              </a:r>
              <a:endParaRPr lang="en-US" dirty="0">
                <a:solidFill>
                  <a:srgbClr val="7030A0"/>
                </a:solidFill>
              </a:endParaRPr>
            </a:p>
          </p:txBody>
        </p:sp>
      </p:grpSp>
      <p:sp>
        <p:nvSpPr>
          <p:cNvPr id="62" name="TextBox 2"/>
          <p:cNvSpPr txBox="1">
            <a:spLocks noChangeArrowheads="1"/>
          </p:cNvSpPr>
          <p:nvPr/>
        </p:nvSpPr>
        <p:spPr bwMode="auto">
          <a:xfrm>
            <a:off x="499731" y="1472940"/>
            <a:ext cx="4415244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dirty="0"/>
              <a:t>Addition of a phosphate (PO</a:t>
            </a:r>
            <a:r>
              <a:rPr lang="en-US" sz="2000" baseline="-25000" dirty="0"/>
              <a:t>4</a:t>
            </a:r>
            <a:r>
              <a:rPr lang="en-US" sz="2000" dirty="0"/>
              <a:t>) group to a protein or other organic molecule.</a:t>
            </a:r>
          </a:p>
        </p:txBody>
      </p:sp>
      <p:pic>
        <p:nvPicPr>
          <p:cNvPr id="63" name="Picture 2" descr="http://upload.wikimedia.org/wikipedia/commons/0/0b/Phosphate-group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99838" y="1193651"/>
            <a:ext cx="1779588" cy="127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4" name="TextBox 4"/>
          <p:cNvSpPr txBox="1">
            <a:spLocks noChangeArrowheads="1"/>
          </p:cNvSpPr>
          <p:nvPr/>
        </p:nvSpPr>
        <p:spPr bwMode="auto">
          <a:xfrm>
            <a:off x="499731" y="2644587"/>
            <a:ext cx="8449968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err="1"/>
              <a:t>Phosphorylation</a:t>
            </a:r>
            <a:r>
              <a:rPr lang="en-US" dirty="0"/>
              <a:t> activates or deactivates many protein enzymes, estimated that as much as half of all cellular proteins can be </a:t>
            </a:r>
            <a:r>
              <a:rPr lang="en-US" dirty="0" err="1"/>
              <a:t>phosphorylated</a:t>
            </a:r>
            <a:r>
              <a:rPr lang="en-US" dirty="0"/>
              <a:t>.</a:t>
            </a:r>
          </a:p>
        </p:txBody>
      </p:sp>
      <p:sp>
        <p:nvSpPr>
          <p:cNvPr id="65" name="TextBox 5"/>
          <p:cNvSpPr txBox="1">
            <a:spLocks noChangeArrowheads="1"/>
          </p:cNvSpPr>
          <p:nvPr/>
        </p:nvSpPr>
        <p:spPr bwMode="auto">
          <a:xfrm>
            <a:off x="1153301" y="3462632"/>
            <a:ext cx="7240587" cy="707886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r>
              <a:rPr lang="en-US" sz="2000" b="1" dirty="0" err="1">
                <a:solidFill>
                  <a:srgbClr val="7030A0"/>
                </a:solidFill>
              </a:rPr>
              <a:t>Kinase</a:t>
            </a:r>
            <a:r>
              <a:rPr lang="en-US" sz="2000" dirty="0"/>
              <a:t> – protein that adds phosphate groups to another protein.</a:t>
            </a:r>
          </a:p>
          <a:p>
            <a:r>
              <a:rPr lang="en-US" sz="2000" b="1" dirty="0" err="1">
                <a:solidFill>
                  <a:srgbClr val="0070C0"/>
                </a:solidFill>
              </a:rPr>
              <a:t>Phosphatase</a:t>
            </a:r>
            <a:r>
              <a:rPr lang="en-US" sz="2000" dirty="0">
                <a:solidFill>
                  <a:srgbClr val="0070C0"/>
                </a:solidFill>
              </a:rPr>
              <a:t> </a:t>
            </a:r>
            <a:r>
              <a:rPr lang="en-US" sz="2000" dirty="0"/>
              <a:t>– protein that removes phosphate groups.</a:t>
            </a:r>
          </a:p>
        </p:txBody>
      </p:sp>
      <p:sp>
        <p:nvSpPr>
          <p:cNvPr id="66" name="TextBox 6"/>
          <p:cNvSpPr txBox="1">
            <a:spLocks noChangeArrowheads="1"/>
          </p:cNvSpPr>
          <p:nvPr/>
        </p:nvSpPr>
        <p:spPr bwMode="auto">
          <a:xfrm>
            <a:off x="499731" y="4404759"/>
            <a:ext cx="8236504" cy="147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/>
              <a:t>Regulatory roles of </a:t>
            </a:r>
            <a:r>
              <a:rPr lang="en-US" dirty="0" err="1"/>
              <a:t>phosphorylation</a:t>
            </a:r>
            <a:r>
              <a:rPr lang="en-US" dirty="0"/>
              <a:t> include:</a:t>
            </a:r>
          </a:p>
          <a:p>
            <a:pPr marL="274320" lvl="1" indent="-182880">
              <a:buFont typeface="Arial" charset="0"/>
              <a:buChar char="•"/>
            </a:pPr>
            <a:r>
              <a:rPr lang="en-US" dirty="0"/>
              <a:t>Mediates enzyme inhibition</a:t>
            </a:r>
          </a:p>
          <a:p>
            <a:pPr marL="274320" lvl="1" indent="-182880">
              <a:buFont typeface="Arial" charset="0"/>
              <a:buChar char="•"/>
            </a:pPr>
            <a:r>
              <a:rPr lang="fr-FR" dirty="0"/>
              <a:t>Important for </a:t>
            </a:r>
            <a:r>
              <a:rPr lang="fr-FR" dirty="0" err="1"/>
              <a:t>protein</a:t>
            </a:r>
            <a:r>
              <a:rPr lang="fr-FR" dirty="0"/>
              <a:t>-</a:t>
            </a:r>
            <a:r>
              <a:rPr lang="fr-FR" dirty="0" err="1"/>
              <a:t>protein</a:t>
            </a:r>
            <a:r>
              <a:rPr lang="fr-FR" dirty="0"/>
              <a:t> interaction via </a:t>
            </a:r>
            <a:r>
              <a:rPr lang="fr-FR" dirty="0" smtClean="0"/>
              <a:t>recognition </a:t>
            </a:r>
            <a:r>
              <a:rPr lang="fr-FR" dirty="0" err="1"/>
              <a:t>domains</a:t>
            </a:r>
            <a:r>
              <a:rPr lang="fr-FR" dirty="0"/>
              <a:t>.</a:t>
            </a:r>
          </a:p>
          <a:p>
            <a:pPr marL="274320" lvl="1" indent="-182880">
              <a:buFont typeface="Arial" charset="0"/>
              <a:buChar char="•"/>
            </a:pPr>
            <a:r>
              <a:rPr lang="en-US" dirty="0"/>
              <a:t>Important in protein degradation</a:t>
            </a:r>
          </a:p>
          <a:p>
            <a:pPr marL="274320" lvl="1" indent="-182880">
              <a:buFont typeface="Arial" charset="0"/>
              <a:buChar char="•"/>
            </a:pPr>
            <a:r>
              <a:rPr lang="en-US" dirty="0"/>
              <a:t>Biological thermodynamics of energy-requiring reactions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_Template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BL_Template1</Template>
  <TotalTime>238</TotalTime>
  <Words>56</Words>
  <Application>Microsoft Office PowerPoint</Application>
  <PresentationFormat>On-screen Show (4:3)</PresentationFormat>
  <Paragraphs>13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BL_Template1</vt:lpstr>
      <vt:lpstr>Phosphorylation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 Tactical Marketing Plan Winter 2010</dc:title>
  <dc:creator>Dzung Nguyen</dc:creator>
  <cp:lastModifiedBy>Dzung Nguyen</cp:lastModifiedBy>
  <cp:revision>22</cp:revision>
  <dcterms:created xsi:type="dcterms:W3CDTF">2012-04-18T21:07:47Z</dcterms:created>
  <dcterms:modified xsi:type="dcterms:W3CDTF">2012-07-30T18:20:49Z</dcterms:modified>
</cp:coreProperties>
</file>