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5" autoAdjust="0"/>
  </p:normalViewPr>
  <p:slideViewPr>
    <p:cSldViewPr snapToGrid="0">
      <p:cViewPr>
        <p:scale>
          <a:sx n="90" d="100"/>
          <a:sy n="90" d="100"/>
        </p:scale>
        <p:origin x="-146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18749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36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 Light" pitchFamily="34" charset="0"/>
              </a:rPr>
              <a:t>Protein Modifications</a:t>
            </a:r>
            <a:endParaRPr lang="en-US" sz="40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83785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1258888" y="1253529"/>
            <a:ext cx="1679575" cy="171608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01775" y="1720254"/>
            <a:ext cx="1260475" cy="11096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2046288" y="1999654"/>
            <a:ext cx="217487" cy="525463"/>
            <a:chOff x="2158481" y="2332655"/>
            <a:chExt cx="217713" cy="525623"/>
          </a:xfrm>
        </p:grpSpPr>
        <p:sp>
          <p:nvSpPr>
            <p:cNvPr id="13" name="Oval 12"/>
            <p:cNvSpPr/>
            <p:nvPr/>
          </p:nvSpPr>
          <p:spPr>
            <a:xfrm>
              <a:off x="2183907" y="2332655"/>
              <a:ext cx="92171" cy="26201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600000">
              <a:off x="2158481" y="2596260"/>
              <a:ext cx="93759" cy="26201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rot="840000">
              <a:off x="2282435" y="2339007"/>
              <a:ext cx="93759" cy="26042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rot="-960000">
              <a:off x="2266543" y="2594673"/>
              <a:ext cx="93759" cy="26042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2305050" y="1747242"/>
            <a:ext cx="1427163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3932238" y="1551979"/>
            <a:ext cx="1554162" cy="158750"/>
          </a:xfrm>
          <a:custGeom>
            <a:avLst/>
            <a:gdLst>
              <a:gd name="connsiteX0" fmla="*/ 0 w 1371600"/>
              <a:gd name="connsiteY0" fmla="*/ 139959 h 139959"/>
              <a:gd name="connsiteX1" fmla="*/ 139959 w 1371600"/>
              <a:gd name="connsiteY1" fmla="*/ 9331 h 139959"/>
              <a:gd name="connsiteX2" fmla="*/ 279918 w 1371600"/>
              <a:gd name="connsiteY2" fmla="*/ 111967 h 139959"/>
              <a:gd name="connsiteX3" fmla="*/ 419877 w 1371600"/>
              <a:gd name="connsiteY3" fmla="*/ 9331 h 139959"/>
              <a:gd name="connsiteX4" fmla="*/ 531845 w 1371600"/>
              <a:gd name="connsiteY4" fmla="*/ 111967 h 139959"/>
              <a:gd name="connsiteX5" fmla="*/ 662473 w 1371600"/>
              <a:gd name="connsiteY5" fmla="*/ 9331 h 139959"/>
              <a:gd name="connsiteX6" fmla="*/ 783771 w 1371600"/>
              <a:gd name="connsiteY6" fmla="*/ 102637 h 139959"/>
              <a:gd name="connsiteX7" fmla="*/ 886408 w 1371600"/>
              <a:gd name="connsiteY7" fmla="*/ 9331 h 139959"/>
              <a:gd name="connsiteX8" fmla="*/ 1007706 w 1371600"/>
              <a:gd name="connsiteY8" fmla="*/ 102637 h 139959"/>
              <a:gd name="connsiteX9" fmla="*/ 1129004 w 1371600"/>
              <a:gd name="connsiteY9" fmla="*/ 0 h 139959"/>
              <a:gd name="connsiteX10" fmla="*/ 1287624 w 1371600"/>
              <a:gd name="connsiteY10" fmla="*/ 102637 h 139959"/>
              <a:gd name="connsiteX11" fmla="*/ 1371600 w 1371600"/>
              <a:gd name="connsiteY11" fmla="*/ 46653 h 139959"/>
              <a:gd name="connsiteX12" fmla="*/ 1371600 w 1371600"/>
              <a:gd name="connsiteY12" fmla="*/ 46653 h 1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1600" h="139959">
                <a:moveTo>
                  <a:pt x="0" y="139959"/>
                </a:moveTo>
                <a:cubicBezTo>
                  <a:pt x="46653" y="76977"/>
                  <a:pt x="93306" y="13996"/>
                  <a:pt x="139959" y="9331"/>
                </a:cubicBezTo>
                <a:cubicBezTo>
                  <a:pt x="186612" y="4666"/>
                  <a:pt x="233265" y="111967"/>
                  <a:pt x="279918" y="111967"/>
                </a:cubicBezTo>
                <a:cubicBezTo>
                  <a:pt x="326571" y="111967"/>
                  <a:pt x="377889" y="9331"/>
                  <a:pt x="419877" y="9331"/>
                </a:cubicBezTo>
                <a:cubicBezTo>
                  <a:pt x="461865" y="9331"/>
                  <a:pt x="491412" y="111967"/>
                  <a:pt x="531845" y="111967"/>
                </a:cubicBezTo>
                <a:cubicBezTo>
                  <a:pt x="572278" y="111967"/>
                  <a:pt x="620485" y="10886"/>
                  <a:pt x="662473" y="9331"/>
                </a:cubicBezTo>
                <a:cubicBezTo>
                  <a:pt x="704461" y="7776"/>
                  <a:pt x="746449" y="102637"/>
                  <a:pt x="783771" y="102637"/>
                </a:cubicBezTo>
                <a:cubicBezTo>
                  <a:pt x="821093" y="102637"/>
                  <a:pt x="849086" y="9331"/>
                  <a:pt x="886408" y="9331"/>
                </a:cubicBezTo>
                <a:cubicBezTo>
                  <a:pt x="923730" y="9331"/>
                  <a:pt x="967273" y="104192"/>
                  <a:pt x="1007706" y="102637"/>
                </a:cubicBezTo>
                <a:cubicBezTo>
                  <a:pt x="1048139" y="101082"/>
                  <a:pt x="1082351" y="0"/>
                  <a:pt x="1129004" y="0"/>
                </a:cubicBezTo>
                <a:cubicBezTo>
                  <a:pt x="1175657" y="0"/>
                  <a:pt x="1247191" y="94862"/>
                  <a:pt x="1287624" y="102637"/>
                </a:cubicBezTo>
                <a:cubicBezTo>
                  <a:pt x="1328057" y="110412"/>
                  <a:pt x="1371600" y="46653"/>
                  <a:pt x="1371600" y="46653"/>
                </a:cubicBezTo>
                <a:lnTo>
                  <a:pt x="1371600" y="46653"/>
                </a:lnTo>
              </a:path>
            </a:pathLst>
          </a:cu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 flipV="1">
            <a:off x="3925888" y="1526579"/>
            <a:ext cx="1554162" cy="158750"/>
          </a:xfrm>
          <a:custGeom>
            <a:avLst/>
            <a:gdLst>
              <a:gd name="connsiteX0" fmla="*/ 0 w 1371600"/>
              <a:gd name="connsiteY0" fmla="*/ 139959 h 139959"/>
              <a:gd name="connsiteX1" fmla="*/ 139959 w 1371600"/>
              <a:gd name="connsiteY1" fmla="*/ 9331 h 139959"/>
              <a:gd name="connsiteX2" fmla="*/ 279918 w 1371600"/>
              <a:gd name="connsiteY2" fmla="*/ 111967 h 139959"/>
              <a:gd name="connsiteX3" fmla="*/ 419877 w 1371600"/>
              <a:gd name="connsiteY3" fmla="*/ 9331 h 139959"/>
              <a:gd name="connsiteX4" fmla="*/ 531845 w 1371600"/>
              <a:gd name="connsiteY4" fmla="*/ 111967 h 139959"/>
              <a:gd name="connsiteX5" fmla="*/ 662473 w 1371600"/>
              <a:gd name="connsiteY5" fmla="*/ 9331 h 139959"/>
              <a:gd name="connsiteX6" fmla="*/ 783771 w 1371600"/>
              <a:gd name="connsiteY6" fmla="*/ 102637 h 139959"/>
              <a:gd name="connsiteX7" fmla="*/ 886408 w 1371600"/>
              <a:gd name="connsiteY7" fmla="*/ 9331 h 139959"/>
              <a:gd name="connsiteX8" fmla="*/ 1007706 w 1371600"/>
              <a:gd name="connsiteY8" fmla="*/ 102637 h 139959"/>
              <a:gd name="connsiteX9" fmla="*/ 1129004 w 1371600"/>
              <a:gd name="connsiteY9" fmla="*/ 0 h 139959"/>
              <a:gd name="connsiteX10" fmla="*/ 1287624 w 1371600"/>
              <a:gd name="connsiteY10" fmla="*/ 102637 h 139959"/>
              <a:gd name="connsiteX11" fmla="*/ 1371600 w 1371600"/>
              <a:gd name="connsiteY11" fmla="*/ 46653 h 139959"/>
              <a:gd name="connsiteX12" fmla="*/ 1371600 w 1371600"/>
              <a:gd name="connsiteY12" fmla="*/ 46653 h 1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1600" h="139959">
                <a:moveTo>
                  <a:pt x="0" y="139959"/>
                </a:moveTo>
                <a:cubicBezTo>
                  <a:pt x="46653" y="76977"/>
                  <a:pt x="93306" y="13996"/>
                  <a:pt x="139959" y="9331"/>
                </a:cubicBezTo>
                <a:cubicBezTo>
                  <a:pt x="186612" y="4666"/>
                  <a:pt x="233265" y="111967"/>
                  <a:pt x="279918" y="111967"/>
                </a:cubicBezTo>
                <a:cubicBezTo>
                  <a:pt x="326571" y="111967"/>
                  <a:pt x="377889" y="9331"/>
                  <a:pt x="419877" y="9331"/>
                </a:cubicBezTo>
                <a:cubicBezTo>
                  <a:pt x="461865" y="9331"/>
                  <a:pt x="491412" y="111967"/>
                  <a:pt x="531845" y="111967"/>
                </a:cubicBezTo>
                <a:cubicBezTo>
                  <a:pt x="572278" y="111967"/>
                  <a:pt x="620485" y="10886"/>
                  <a:pt x="662473" y="9331"/>
                </a:cubicBezTo>
                <a:cubicBezTo>
                  <a:pt x="704461" y="7776"/>
                  <a:pt x="746449" y="102637"/>
                  <a:pt x="783771" y="102637"/>
                </a:cubicBezTo>
                <a:cubicBezTo>
                  <a:pt x="821093" y="102637"/>
                  <a:pt x="849086" y="9331"/>
                  <a:pt x="886408" y="9331"/>
                </a:cubicBezTo>
                <a:cubicBezTo>
                  <a:pt x="923730" y="9331"/>
                  <a:pt x="967273" y="104192"/>
                  <a:pt x="1007706" y="102637"/>
                </a:cubicBezTo>
                <a:cubicBezTo>
                  <a:pt x="1048139" y="101082"/>
                  <a:pt x="1082351" y="0"/>
                  <a:pt x="1129004" y="0"/>
                </a:cubicBezTo>
                <a:cubicBezTo>
                  <a:pt x="1175657" y="0"/>
                  <a:pt x="1247191" y="94862"/>
                  <a:pt x="1287624" y="102637"/>
                </a:cubicBezTo>
                <a:cubicBezTo>
                  <a:pt x="1328057" y="110412"/>
                  <a:pt x="1371600" y="46653"/>
                  <a:pt x="1371600" y="46653"/>
                </a:cubicBezTo>
                <a:lnTo>
                  <a:pt x="1371600" y="46653"/>
                </a:lnTo>
              </a:path>
            </a:pathLst>
          </a:cu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506913" y="2298104"/>
            <a:ext cx="43815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6"/>
          <p:cNvSpPr txBox="1">
            <a:spLocks noChangeArrowheads="1"/>
          </p:cNvSpPr>
          <p:nvPr/>
        </p:nvSpPr>
        <p:spPr bwMode="auto">
          <a:xfrm>
            <a:off x="4926013" y="1701204"/>
            <a:ext cx="692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DNA</a:t>
            </a:r>
          </a:p>
        </p:txBody>
      </p:sp>
      <p:sp>
        <p:nvSpPr>
          <p:cNvPr id="22" name="Freeform 21"/>
          <p:cNvSpPr/>
          <p:nvPr/>
        </p:nvSpPr>
        <p:spPr>
          <a:xfrm flipV="1">
            <a:off x="3938588" y="2658467"/>
            <a:ext cx="1554162" cy="158750"/>
          </a:xfrm>
          <a:custGeom>
            <a:avLst/>
            <a:gdLst>
              <a:gd name="connsiteX0" fmla="*/ 0 w 1371600"/>
              <a:gd name="connsiteY0" fmla="*/ 139959 h 139959"/>
              <a:gd name="connsiteX1" fmla="*/ 139959 w 1371600"/>
              <a:gd name="connsiteY1" fmla="*/ 9331 h 139959"/>
              <a:gd name="connsiteX2" fmla="*/ 279918 w 1371600"/>
              <a:gd name="connsiteY2" fmla="*/ 111967 h 139959"/>
              <a:gd name="connsiteX3" fmla="*/ 419877 w 1371600"/>
              <a:gd name="connsiteY3" fmla="*/ 9331 h 139959"/>
              <a:gd name="connsiteX4" fmla="*/ 531845 w 1371600"/>
              <a:gd name="connsiteY4" fmla="*/ 111967 h 139959"/>
              <a:gd name="connsiteX5" fmla="*/ 662473 w 1371600"/>
              <a:gd name="connsiteY5" fmla="*/ 9331 h 139959"/>
              <a:gd name="connsiteX6" fmla="*/ 783771 w 1371600"/>
              <a:gd name="connsiteY6" fmla="*/ 102637 h 139959"/>
              <a:gd name="connsiteX7" fmla="*/ 886408 w 1371600"/>
              <a:gd name="connsiteY7" fmla="*/ 9331 h 139959"/>
              <a:gd name="connsiteX8" fmla="*/ 1007706 w 1371600"/>
              <a:gd name="connsiteY8" fmla="*/ 102637 h 139959"/>
              <a:gd name="connsiteX9" fmla="*/ 1129004 w 1371600"/>
              <a:gd name="connsiteY9" fmla="*/ 0 h 139959"/>
              <a:gd name="connsiteX10" fmla="*/ 1287624 w 1371600"/>
              <a:gd name="connsiteY10" fmla="*/ 102637 h 139959"/>
              <a:gd name="connsiteX11" fmla="*/ 1371600 w 1371600"/>
              <a:gd name="connsiteY11" fmla="*/ 46653 h 139959"/>
              <a:gd name="connsiteX12" fmla="*/ 1371600 w 1371600"/>
              <a:gd name="connsiteY12" fmla="*/ 46653 h 13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71600" h="139959">
                <a:moveTo>
                  <a:pt x="0" y="139959"/>
                </a:moveTo>
                <a:cubicBezTo>
                  <a:pt x="46653" y="76977"/>
                  <a:pt x="93306" y="13996"/>
                  <a:pt x="139959" y="9331"/>
                </a:cubicBezTo>
                <a:cubicBezTo>
                  <a:pt x="186612" y="4666"/>
                  <a:pt x="233265" y="111967"/>
                  <a:pt x="279918" y="111967"/>
                </a:cubicBezTo>
                <a:cubicBezTo>
                  <a:pt x="326571" y="111967"/>
                  <a:pt x="377889" y="9331"/>
                  <a:pt x="419877" y="9331"/>
                </a:cubicBezTo>
                <a:cubicBezTo>
                  <a:pt x="461865" y="9331"/>
                  <a:pt x="491412" y="111967"/>
                  <a:pt x="531845" y="111967"/>
                </a:cubicBezTo>
                <a:cubicBezTo>
                  <a:pt x="572278" y="111967"/>
                  <a:pt x="620485" y="10886"/>
                  <a:pt x="662473" y="9331"/>
                </a:cubicBezTo>
                <a:cubicBezTo>
                  <a:pt x="704461" y="7776"/>
                  <a:pt x="746449" y="102637"/>
                  <a:pt x="783771" y="102637"/>
                </a:cubicBezTo>
                <a:cubicBezTo>
                  <a:pt x="821093" y="102637"/>
                  <a:pt x="849086" y="9331"/>
                  <a:pt x="886408" y="9331"/>
                </a:cubicBezTo>
                <a:cubicBezTo>
                  <a:pt x="923730" y="9331"/>
                  <a:pt x="967273" y="104192"/>
                  <a:pt x="1007706" y="102637"/>
                </a:cubicBezTo>
                <a:cubicBezTo>
                  <a:pt x="1048139" y="101082"/>
                  <a:pt x="1082351" y="0"/>
                  <a:pt x="1129004" y="0"/>
                </a:cubicBezTo>
                <a:cubicBezTo>
                  <a:pt x="1175657" y="0"/>
                  <a:pt x="1247191" y="94862"/>
                  <a:pt x="1287624" y="102637"/>
                </a:cubicBezTo>
                <a:cubicBezTo>
                  <a:pt x="1328057" y="110412"/>
                  <a:pt x="1371600" y="46653"/>
                  <a:pt x="1371600" y="46653"/>
                </a:cubicBezTo>
                <a:lnTo>
                  <a:pt x="1371600" y="46653"/>
                </a:lnTo>
              </a:path>
            </a:pathLst>
          </a:cu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TextBox 18"/>
          <p:cNvSpPr txBox="1">
            <a:spLocks noChangeArrowheads="1"/>
          </p:cNvSpPr>
          <p:nvPr/>
        </p:nvSpPr>
        <p:spPr bwMode="auto">
          <a:xfrm>
            <a:off x="4837113" y="2880717"/>
            <a:ext cx="835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mRNA</a:t>
            </a:r>
          </a:p>
        </p:txBody>
      </p:sp>
      <p:sp>
        <p:nvSpPr>
          <p:cNvPr id="24" name="Arc 23"/>
          <p:cNvSpPr/>
          <p:nvPr/>
        </p:nvSpPr>
        <p:spPr>
          <a:xfrm rot="19320000">
            <a:off x="5457825" y="1364654"/>
            <a:ext cx="1101725" cy="1008063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xtBox 21"/>
          <p:cNvSpPr txBox="1">
            <a:spLocks noChangeArrowheads="1"/>
          </p:cNvSpPr>
          <p:nvPr/>
        </p:nvSpPr>
        <p:spPr bwMode="auto">
          <a:xfrm>
            <a:off x="6550025" y="1191617"/>
            <a:ext cx="22764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Rearrangement, mutation, insertions, deletions</a:t>
            </a:r>
          </a:p>
        </p:txBody>
      </p:sp>
      <p:sp>
        <p:nvSpPr>
          <p:cNvPr id="26" name="Arc 25"/>
          <p:cNvSpPr/>
          <p:nvPr/>
        </p:nvSpPr>
        <p:spPr>
          <a:xfrm rot="19320000" flipH="1" flipV="1">
            <a:off x="5583238" y="874117"/>
            <a:ext cx="1100137" cy="1008062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Arc 26"/>
          <p:cNvSpPr/>
          <p:nvPr/>
        </p:nvSpPr>
        <p:spPr>
          <a:xfrm rot="19320000">
            <a:off x="5554663" y="2563217"/>
            <a:ext cx="1101725" cy="1006475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Arc 27"/>
          <p:cNvSpPr/>
          <p:nvPr/>
        </p:nvSpPr>
        <p:spPr>
          <a:xfrm rot="19320000" flipH="1" flipV="1">
            <a:off x="5688013" y="2109192"/>
            <a:ext cx="1101725" cy="1006475"/>
          </a:xfrm>
          <a:prstGeom prst="arc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TextBox 25"/>
          <p:cNvSpPr txBox="1">
            <a:spLocks noChangeArrowheads="1"/>
          </p:cNvSpPr>
          <p:nvPr/>
        </p:nvSpPr>
        <p:spPr bwMode="auto">
          <a:xfrm>
            <a:off x="6718300" y="2556867"/>
            <a:ext cx="1398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Splicing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4529138" y="3420466"/>
            <a:ext cx="43815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29"/>
          <p:cNvSpPr txBox="1">
            <a:spLocks noChangeArrowheads="1"/>
          </p:cNvSpPr>
          <p:nvPr/>
        </p:nvSpPr>
        <p:spPr bwMode="auto">
          <a:xfrm>
            <a:off x="5203825" y="3647479"/>
            <a:ext cx="86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Gill Sans MT" pitchFamily="34" charset="0"/>
              </a:rPr>
              <a:t>Protein</a:t>
            </a:r>
          </a:p>
        </p:txBody>
      </p:sp>
      <p:grpSp>
        <p:nvGrpSpPr>
          <p:cNvPr id="32" name="Group 77"/>
          <p:cNvGrpSpPr>
            <a:grpSpLocks/>
          </p:cNvGrpSpPr>
          <p:nvPr/>
        </p:nvGrpSpPr>
        <p:grpSpPr bwMode="auto">
          <a:xfrm>
            <a:off x="1031805" y="4183667"/>
            <a:ext cx="7887933" cy="1783955"/>
            <a:chOff x="1032574" y="4310738"/>
            <a:chExt cx="7887491" cy="1784434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5296430" y="4577896"/>
              <a:ext cx="1104838" cy="2826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endCxn id="43" idx="1"/>
            </p:cNvCxnSpPr>
            <p:nvPr/>
          </p:nvCxnSpPr>
          <p:spPr>
            <a:xfrm rot="16200000" flipH="1">
              <a:off x="5077997" y="4802747"/>
              <a:ext cx="1016273" cy="98260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>
              <a:off x="4279556" y="5131313"/>
              <a:ext cx="852716" cy="1555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 flipV="1">
              <a:off x="3350264" y="4755743"/>
              <a:ext cx="1171509" cy="7780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10800000" flipV="1">
              <a:off x="3032782" y="4628709"/>
              <a:ext cx="1241355" cy="3541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41"/>
            <p:cNvSpPr txBox="1">
              <a:spLocks noChangeArrowheads="1"/>
            </p:cNvSpPr>
            <p:nvPr/>
          </p:nvSpPr>
          <p:spPr bwMode="auto">
            <a:xfrm>
              <a:off x="1290722" y="4861244"/>
              <a:ext cx="15737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Glycosylation</a:t>
              </a:r>
            </a:p>
          </p:txBody>
        </p:sp>
        <p:sp>
          <p:nvSpPr>
            <p:cNvPr id="40" name="TextBox 42"/>
            <p:cNvSpPr txBox="1">
              <a:spLocks noChangeArrowheads="1"/>
            </p:cNvSpPr>
            <p:nvPr/>
          </p:nvSpPr>
          <p:spPr bwMode="auto">
            <a:xfrm>
              <a:off x="1663525" y="5448668"/>
              <a:ext cx="1906567" cy="646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Myristylation,</a:t>
              </a:r>
            </a:p>
            <a:p>
              <a:r>
                <a:rPr lang="en-US">
                  <a:latin typeface="Gill Sans MT" pitchFamily="34" charset="0"/>
                </a:rPr>
                <a:t>Palmitoylation</a:t>
              </a:r>
            </a:p>
          </p:txBody>
        </p:sp>
        <p:sp>
          <p:nvSpPr>
            <p:cNvPr id="41" name="TextBox 46"/>
            <p:cNvSpPr txBox="1">
              <a:spLocks noChangeArrowheads="1"/>
            </p:cNvSpPr>
            <p:nvPr/>
          </p:nvSpPr>
          <p:spPr bwMode="auto">
            <a:xfrm>
              <a:off x="3617911" y="5676117"/>
              <a:ext cx="1831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Phosphorylation</a:t>
              </a:r>
            </a:p>
          </p:txBody>
        </p:sp>
        <p:sp>
          <p:nvSpPr>
            <p:cNvPr id="42" name="TextBox 49"/>
            <p:cNvSpPr txBox="1">
              <a:spLocks noChangeArrowheads="1"/>
            </p:cNvSpPr>
            <p:nvPr/>
          </p:nvSpPr>
          <p:spPr bwMode="auto">
            <a:xfrm>
              <a:off x="6540751" y="4690179"/>
              <a:ext cx="1831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Ubiquitination</a:t>
              </a:r>
            </a:p>
          </p:txBody>
        </p:sp>
        <p:sp>
          <p:nvSpPr>
            <p:cNvPr id="43" name="TextBox 51"/>
            <p:cNvSpPr txBox="1">
              <a:spLocks noChangeArrowheads="1"/>
            </p:cNvSpPr>
            <p:nvPr/>
          </p:nvSpPr>
          <p:spPr bwMode="auto">
            <a:xfrm>
              <a:off x="6077327" y="5617028"/>
              <a:ext cx="28427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Red/Ox (Disulfide bonds)</a:t>
              </a:r>
            </a:p>
          </p:txBody>
        </p:sp>
        <p:sp>
          <p:nvSpPr>
            <p:cNvPr id="44" name="TextBox 52"/>
            <p:cNvSpPr txBox="1">
              <a:spLocks noChangeArrowheads="1"/>
            </p:cNvSpPr>
            <p:nvPr/>
          </p:nvSpPr>
          <p:spPr bwMode="auto">
            <a:xfrm>
              <a:off x="1032574" y="4388493"/>
              <a:ext cx="21211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GPI anchor linking</a:t>
              </a:r>
            </a:p>
          </p:txBody>
        </p:sp>
        <p:cxnSp>
          <p:nvCxnSpPr>
            <p:cNvPr id="45" name="Straight Arrow Connector 44"/>
            <p:cNvCxnSpPr>
              <a:endCxn id="44" idx="3"/>
            </p:cNvCxnSpPr>
            <p:nvPr/>
          </p:nvCxnSpPr>
          <p:spPr>
            <a:xfrm rot="10800000" flipV="1">
              <a:off x="3153425" y="4431807"/>
              <a:ext cx="988958" cy="141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5299605" y="4460389"/>
              <a:ext cx="1101663" cy="190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59"/>
            <p:cNvSpPr txBox="1">
              <a:spLocks noChangeArrowheads="1"/>
            </p:cNvSpPr>
            <p:nvPr/>
          </p:nvSpPr>
          <p:spPr bwMode="auto">
            <a:xfrm>
              <a:off x="6562519" y="4310738"/>
              <a:ext cx="1831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Sulfation</a:t>
              </a:r>
            </a:p>
          </p:txBody>
        </p:sp>
        <p:sp>
          <p:nvSpPr>
            <p:cNvPr id="50" name="TextBox 70"/>
            <p:cNvSpPr txBox="1">
              <a:spLocks noChangeArrowheads="1"/>
            </p:cNvSpPr>
            <p:nvPr/>
          </p:nvSpPr>
          <p:spPr bwMode="auto">
            <a:xfrm>
              <a:off x="6450558" y="5134942"/>
              <a:ext cx="22829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Gill Sans MT" pitchFamily="34" charset="0"/>
                </a:rPr>
                <a:t>Proteolytic cleavage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234522" y="4711282"/>
              <a:ext cx="1176271" cy="6542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Freeform 51"/>
          <p:cNvSpPr/>
          <p:nvPr/>
        </p:nvSpPr>
        <p:spPr>
          <a:xfrm>
            <a:off x="4348066" y="3791261"/>
            <a:ext cx="790335" cy="643812"/>
          </a:xfrm>
          <a:custGeom>
            <a:avLst/>
            <a:gdLst>
              <a:gd name="connsiteX0" fmla="*/ 1129004 w 1660849"/>
              <a:gd name="connsiteY0" fmla="*/ 93306 h 1352938"/>
              <a:gd name="connsiteX1" fmla="*/ 1129004 w 1660849"/>
              <a:gd name="connsiteY1" fmla="*/ 93306 h 1352938"/>
              <a:gd name="connsiteX2" fmla="*/ 1026367 w 1660849"/>
              <a:gd name="connsiteY2" fmla="*/ 83975 h 1352938"/>
              <a:gd name="connsiteX3" fmla="*/ 998375 w 1660849"/>
              <a:gd name="connsiteY3" fmla="*/ 93306 h 1352938"/>
              <a:gd name="connsiteX4" fmla="*/ 905069 w 1660849"/>
              <a:gd name="connsiteY4" fmla="*/ 102636 h 1352938"/>
              <a:gd name="connsiteX5" fmla="*/ 830424 w 1660849"/>
              <a:gd name="connsiteY5" fmla="*/ 111967 h 1352938"/>
              <a:gd name="connsiteX6" fmla="*/ 793102 w 1660849"/>
              <a:gd name="connsiteY6" fmla="*/ 121298 h 1352938"/>
              <a:gd name="connsiteX7" fmla="*/ 653142 w 1660849"/>
              <a:gd name="connsiteY7" fmla="*/ 83975 h 1352938"/>
              <a:gd name="connsiteX8" fmla="*/ 559836 w 1660849"/>
              <a:gd name="connsiteY8" fmla="*/ 18661 h 1352938"/>
              <a:gd name="connsiteX9" fmla="*/ 466530 w 1660849"/>
              <a:gd name="connsiteY9" fmla="*/ 0 h 1352938"/>
              <a:gd name="connsiteX10" fmla="*/ 373224 w 1660849"/>
              <a:gd name="connsiteY10" fmla="*/ 9330 h 1352938"/>
              <a:gd name="connsiteX11" fmla="*/ 167951 w 1660849"/>
              <a:gd name="connsiteY11" fmla="*/ 18661 h 1352938"/>
              <a:gd name="connsiteX12" fmla="*/ 130628 w 1660849"/>
              <a:gd name="connsiteY12" fmla="*/ 46653 h 1352938"/>
              <a:gd name="connsiteX13" fmla="*/ 83975 w 1660849"/>
              <a:gd name="connsiteY13" fmla="*/ 65314 h 1352938"/>
              <a:gd name="connsiteX14" fmla="*/ 27991 w 1660849"/>
              <a:gd name="connsiteY14" fmla="*/ 121298 h 1352938"/>
              <a:gd name="connsiteX15" fmla="*/ 18661 w 1660849"/>
              <a:gd name="connsiteY15" fmla="*/ 149289 h 1352938"/>
              <a:gd name="connsiteX16" fmla="*/ 0 w 1660849"/>
              <a:gd name="connsiteY16" fmla="*/ 233265 h 1352938"/>
              <a:gd name="connsiteX17" fmla="*/ 9330 w 1660849"/>
              <a:gd name="connsiteY17" fmla="*/ 317240 h 1352938"/>
              <a:gd name="connsiteX18" fmla="*/ 18661 w 1660849"/>
              <a:gd name="connsiteY18" fmla="*/ 345232 h 1352938"/>
              <a:gd name="connsiteX19" fmla="*/ 27991 w 1660849"/>
              <a:gd name="connsiteY19" fmla="*/ 401216 h 1352938"/>
              <a:gd name="connsiteX20" fmla="*/ 65314 w 1660849"/>
              <a:gd name="connsiteY20" fmla="*/ 457200 h 1352938"/>
              <a:gd name="connsiteX21" fmla="*/ 74644 w 1660849"/>
              <a:gd name="connsiteY21" fmla="*/ 830424 h 1352938"/>
              <a:gd name="connsiteX22" fmla="*/ 102636 w 1660849"/>
              <a:gd name="connsiteY22" fmla="*/ 905069 h 1352938"/>
              <a:gd name="connsiteX23" fmla="*/ 121298 w 1660849"/>
              <a:gd name="connsiteY23" fmla="*/ 923730 h 1352938"/>
              <a:gd name="connsiteX24" fmla="*/ 261257 w 1660849"/>
              <a:gd name="connsiteY24" fmla="*/ 961053 h 1352938"/>
              <a:gd name="connsiteX25" fmla="*/ 363893 w 1660849"/>
              <a:gd name="connsiteY25" fmla="*/ 989045 h 1352938"/>
              <a:gd name="connsiteX26" fmla="*/ 429208 w 1660849"/>
              <a:gd name="connsiteY26" fmla="*/ 942391 h 1352938"/>
              <a:gd name="connsiteX27" fmla="*/ 447869 w 1660849"/>
              <a:gd name="connsiteY27" fmla="*/ 914400 h 1352938"/>
              <a:gd name="connsiteX28" fmla="*/ 485191 w 1660849"/>
              <a:gd name="connsiteY28" fmla="*/ 905069 h 1352938"/>
              <a:gd name="connsiteX29" fmla="*/ 569167 w 1660849"/>
              <a:gd name="connsiteY29" fmla="*/ 942391 h 1352938"/>
              <a:gd name="connsiteX30" fmla="*/ 634481 w 1660849"/>
              <a:gd name="connsiteY30" fmla="*/ 1007706 h 1352938"/>
              <a:gd name="connsiteX31" fmla="*/ 671804 w 1660849"/>
              <a:gd name="connsiteY31" fmla="*/ 1045028 h 1352938"/>
              <a:gd name="connsiteX32" fmla="*/ 699796 w 1660849"/>
              <a:gd name="connsiteY32" fmla="*/ 1082351 h 1352938"/>
              <a:gd name="connsiteX33" fmla="*/ 718457 w 1660849"/>
              <a:gd name="connsiteY33" fmla="*/ 1110343 h 1352938"/>
              <a:gd name="connsiteX34" fmla="*/ 746449 w 1660849"/>
              <a:gd name="connsiteY34" fmla="*/ 1138334 h 1352938"/>
              <a:gd name="connsiteX35" fmla="*/ 765110 w 1660849"/>
              <a:gd name="connsiteY35" fmla="*/ 1166326 h 1352938"/>
              <a:gd name="connsiteX36" fmla="*/ 802432 w 1660849"/>
              <a:gd name="connsiteY36" fmla="*/ 1194318 h 1352938"/>
              <a:gd name="connsiteX37" fmla="*/ 830424 w 1660849"/>
              <a:gd name="connsiteY37" fmla="*/ 1222310 h 1352938"/>
              <a:gd name="connsiteX38" fmla="*/ 886408 w 1660849"/>
              <a:gd name="connsiteY38" fmla="*/ 1268963 h 1352938"/>
              <a:gd name="connsiteX39" fmla="*/ 933061 w 1660849"/>
              <a:gd name="connsiteY39" fmla="*/ 1315616 h 1352938"/>
              <a:gd name="connsiteX40" fmla="*/ 1017036 w 1660849"/>
              <a:gd name="connsiteY40" fmla="*/ 1334277 h 1352938"/>
              <a:gd name="connsiteX41" fmla="*/ 1082351 w 1660849"/>
              <a:gd name="connsiteY41" fmla="*/ 1352938 h 1352938"/>
              <a:gd name="connsiteX42" fmla="*/ 1334277 w 1660849"/>
              <a:gd name="connsiteY42" fmla="*/ 1334277 h 1352938"/>
              <a:gd name="connsiteX43" fmla="*/ 1408922 w 1660849"/>
              <a:gd name="connsiteY43" fmla="*/ 1259632 h 1352938"/>
              <a:gd name="connsiteX44" fmla="*/ 1483567 w 1660849"/>
              <a:gd name="connsiteY44" fmla="*/ 1194318 h 1352938"/>
              <a:gd name="connsiteX45" fmla="*/ 1530220 w 1660849"/>
              <a:gd name="connsiteY45" fmla="*/ 1110343 h 1352938"/>
              <a:gd name="connsiteX46" fmla="*/ 1539551 w 1660849"/>
              <a:gd name="connsiteY46" fmla="*/ 1082351 h 1352938"/>
              <a:gd name="connsiteX47" fmla="*/ 1511559 w 1660849"/>
              <a:gd name="connsiteY47" fmla="*/ 961053 h 1352938"/>
              <a:gd name="connsiteX48" fmla="*/ 1492898 w 1660849"/>
              <a:gd name="connsiteY48" fmla="*/ 923730 h 1352938"/>
              <a:gd name="connsiteX49" fmla="*/ 1483567 w 1660849"/>
              <a:gd name="connsiteY49" fmla="*/ 877077 h 1352938"/>
              <a:gd name="connsiteX50" fmla="*/ 1474236 w 1660849"/>
              <a:gd name="connsiteY50" fmla="*/ 849085 h 1352938"/>
              <a:gd name="connsiteX51" fmla="*/ 1464906 w 1660849"/>
              <a:gd name="connsiteY51" fmla="*/ 811763 h 1352938"/>
              <a:gd name="connsiteX52" fmla="*/ 1455575 w 1660849"/>
              <a:gd name="connsiteY52" fmla="*/ 765110 h 1352938"/>
              <a:gd name="connsiteX53" fmla="*/ 1427583 w 1660849"/>
              <a:gd name="connsiteY53" fmla="*/ 727787 h 1352938"/>
              <a:gd name="connsiteX54" fmla="*/ 1408922 w 1660849"/>
              <a:gd name="connsiteY54" fmla="*/ 671804 h 1352938"/>
              <a:gd name="connsiteX55" fmla="*/ 1399591 w 1660849"/>
              <a:gd name="connsiteY55" fmla="*/ 643812 h 1352938"/>
              <a:gd name="connsiteX56" fmla="*/ 1427583 w 1660849"/>
              <a:gd name="connsiteY56" fmla="*/ 559836 h 1352938"/>
              <a:gd name="connsiteX57" fmla="*/ 1492898 w 1660849"/>
              <a:gd name="connsiteY57" fmla="*/ 513183 h 1352938"/>
              <a:gd name="connsiteX58" fmla="*/ 1567542 w 1660849"/>
              <a:gd name="connsiteY58" fmla="*/ 438538 h 1352938"/>
              <a:gd name="connsiteX59" fmla="*/ 1604865 w 1660849"/>
              <a:gd name="connsiteY59" fmla="*/ 401216 h 1352938"/>
              <a:gd name="connsiteX60" fmla="*/ 1632857 w 1660849"/>
              <a:gd name="connsiteY60" fmla="*/ 363894 h 1352938"/>
              <a:gd name="connsiteX61" fmla="*/ 1660849 w 1660849"/>
              <a:gd name="connsiteY61" fmla="*/ 307910 h 1352938"/>
              <a:gd name="connsiteX62" fmla="*/ 1642187 w 1660849"/>
              <a:gd name="connsiteY62" fmla="*/ 214604 h 1352938"/>
              <a:gd name="connsiteX63" fmla="*/ 1595534 w 1660849"/>
              <a:gd name="connsiteY63" fmla="*/ 158620 h 1352938"/>
              <a:gd name="connsiteX64" fmla="*/ 1567542 w 1660849"/>
              <a:gd name="connsiteY64" fmla="*/ 139959 h 1352938"/>
              <a:gd name="connsiteX65" fmla="*/ 1511559 w 1660849"/>
              <a:gd name="connsiteY65" fmla="*/ 83975 h 1352938"/>
              <a:gd name="connsiteX66" fmla="*/ 1427583 w 1660849"/>
              <a:gd name="connsiteY66" fmla="*/ 46653 h 1352938"/>
              <a:gd name="connsiteX67" fmla="*/ 1352938 w 1660849"/>
              <a:gd name="connsiteY67" fmla="*/ 18661 h 1352938"/>
              <a:gd name="connsiteX68" fmla="*/ 1324947 w 1660849"/>
              <a:gd name="connsiteY68" fmla="*/ 27991 h 1352938"/>
              <a:gd name="connsiteX69" fmla="*/ 1212979 w 1660849"/>
              <a:gd name="connsiteY69" fmla="*/ 37322 h 1352938"/>
              <a:gd name="connsiteX70" fmla="*/ 1184987 w 1660849"/>
              <a:gd name="connsiteY70" fmla="*/ 65314 h 1352938"/>
              <a:gd name="connsiteX71" fmla="*/ 1110342 w 1660849"/>
              <a:gd name="connsiteY71" fmla="*/ 74645 h 1352938"/>
              <a:gd name="connsiteX72" fmla="*/ 1082351 w 1660849"/>
              <a:gd name="connsiteY72" fmla="*/ 111967 h 1352938"/>
              <a:gd name="connsiteX73" fmla="*/ 1073020 w 1660849"/>
              <a:gd name="connsiteY73" fmla="*/ 102636 h 13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660849" h="1352938">
                <a:moveTo>
                  <a:pt x="1129004" y="93306"/>
                </a:moveTo>
                <a:lnTo>
                  <a:pt x="1129004" y="93306"/>
                </a:lnTo>
                <a:cubicBezTo>
                  <a:pt x="1094792" y="90196"/>
                  <a:pt x="1060720" y="83975"/>
                  <a:pt x="1026367" y="83975"/>
                </a:cubicBezTo>
                <a:cubicBezTo>
                  <a:pt x="1016532" y="83975"/>
                  <a:pt x="1008096" y="91810"/>
                  <a:pt x="998375" y="93306"/>
                </a:cubicBezTo>
                <a:cubicBezTo>
                  <a:pt x="967481" y="98059"/>
                  <a:pt x="936135" y="99184"/>
                  <a:pt x="905069" y="102636"/>
                </a:cubicBezTo>
                <a:cubicBezTo>
                  <a:pt x="880147" y="105405"/>
                  <a:pt x="855306" y="108857"/>
                  <a:pt x="830424" y="111967"/>
                </a:cubicBezTo>
                <a:cubicBezTo>
                  <a:pt x="817983" y="115077"/>
                  <a:pt x="805827" y="122889"/>
                  <a:pt x="793102" y="121298"/>
                </a:cubicBezTo>
                <a:cubicBezTo>
                  <a:pt x="744494" y="115222"/>
                  <a:pt x="698993" y="99259"/>
                  <a:pt x="653142" y="83975"/>
                </a:cubicBezTo>
                <a:cubicBezTo>
                  <a:pt x="638424" y="72937"/>
                  <a:pt x="570282" y="20750"/>
                  <a:pt x="559836" y="18661"/>
                </a:cubicBezTo>
                <a:lnTo>
                  <a:pt x="466530" y="0"/>
                </a:lnTo>
                <a:cubicBezTo>
                  <a:pt x="435428" y="3110"/>
                  <a:pt x="404420" y="7380"/>
                  <a:pt x="373224" y="9330"/>
                </a:cubicBezTo>
                <a:cubicBezTo>
                  <a:pt x="304862" y="13603"/>
                  <a:pt x="235649" y="8246"/>
                  <a:pt x="167951" y="18661"/>
                </a:cubicBezTo>
                <a:cubicBezTo>
                  <a:pt x="152581" y="21026"/>
                  <a:pt x="144222" y="39101"/>
                  <a:pt x="130628" y="46653"/>
                </a:cubicBezTo>
                <a:cubicBezTo>
                  <a:pt x="115987" y="54787"/>
                  <a:pt x="99526" y="59094"/>
                  <a:pt x="83975" y="65314"/>
                </a:cubicBezTo>
                <a:cubicBezTo>
                  <a:pt x="65314" y="83975"/>
                  <a:pt x="36336" y="96261"/>
                  <a:pt x="27991" y="121298"/>
                </a:cubicBezTo>
                <a:cubicBezTo>
                  <a:pt x="24881" y="130628"/>
                  <a:pt x="21363" y="139832"/>
                  <a:pt x="18661" y="149289"/>
                </a:cubicBezTo>
                <a:cubicBezTo>
                  <a:pt x="9874" y="180044"/>
                  <a:pt x="6415" y="201186"/>
                  <a:pt x="0" y="233265"/>
                </a:cubicBezTo>
                <a:cubicBezTo>
                  <a:pt x="3110" y="261257"/>
                  <a:pt x="4700" y="289459"/>
                  <a:pt x="9330" y="317240"/>
                </a:cubicBezTo>
                <a:cubicBezTo>
                  <a:pt x="10947" y="326942"/>
                  <a:pt x="16527" y="335631"/>
                  <a:pt x="18661" y="345232"/>
                </a:cubicBezTo>
                <a:cubicBezTo>
                  <a:pt x="22765" y="363700"/>
                  <a:pt x="20715" y="383753"/>
                  <a:pt x="27991" y="401216"/>
                </a:cubicBezTo>
                <a:cubicBezTo>
                  <a:pt x="36617" y="421919"/>
                  <a:pt x="65314" y="457200"/>
                  <a:pt x="65314" y="457200"/>
                </a:cubicBezTo>
                <a:cubicBezTo>
                  <a:pt x="68424" y="581608"/>
                  <a:pt x="69119" y="706100"/>
                  <a:pt x="74644" y="830424"/>
                </a:cubicBezTo>
                <a:cubicBezTo>
                  <a:pt x="76222" y="865923"/>
                  <a:pt x="82216" y="879544"/>
                  <a:pt x="102636" y="905069"/>
                </a:cubicBezTo>
                <a:cubicBezTo>
                  <a:pt x="108132" y="911938"/>
                  <a:pt x="113430" y="919796"/>
                  <a:pt x="121298" y="923730"/>
                </a:cubicBezTo>
                <a:cubicBezTo>
                  <a:pt x="158546" y="942354"/>
                  <a:pt x="225046" y="951397"/>
                  <a:pt x="261257" y="961053"/>
                </a:cubicBezTo>
                <a:cubicBezTo>
                  <a:pt x="403313" y="998935"/>
                  <a:pt x="240686" y="964403"/>
                  <a:pt x="363893" y="989045"/>
                </a:cubicBezTo>
                <a:cubicBezTo>
                  <a:pt x="401626" y="970178"/>
                  <a:pt x="402188" y="974815"/>
                  <a:pt x="429208" y="942391"/>
                </a:cubicBezTo>
                <a:cubicBezTo>
                  <a:pt x="436387" y="933776"/>
                  <a:pt x="438539" y="920620"/>
                  <a:pt x="447869" y="914400"/>
                </a:cubicBezTo>
                <a:cubicBezTo>
                  <a:pt x="458539" y="907287"/>
                  <a:pt x="472750" y="908179"/>
                  <a:pt x="485191" y="905069"/>
                </a:cubicBezTo>
                <a:cubicBezTo>
                  <a:pt x="513183" y="917510"/>
                  <a:pt x="543925" y="925037"/>
                  <a:pt x="569167" y="942391"/>
                </a:cubicBezTo>
                <a:cubicBezTo>
                  <a:pt x="594539" y="959834"/>
                  <a:pt x="612709" y="985934"/>
                  <a:pt x="634481" y="1007706"/>
                </a:cubicBezTo>
                <a:cubicBezTo>
                  <a:pt x="646922" y="1020147"/>
                  <a:pt x="661248" y="1030953"/>
                  <a:pt x="671804" y="1045028"/>
                </a:cubicBezTo>
                <a:cubicBezTo>
                  <a:pt x="681135" y="1057469"/>
                  <a:pt x="690757" y="1069696"/>
                  <a:pt x="699796" y="1082351"/>
                </a:cubicBezTo>
                <a:cubicBezTo>
                  <a:pt x="706314" y="1091476"/>
                  <a:pt x="711278" y="1101728"/>
                  <a:pt x="718457" y="1110343"/>
                </a:cubicBezTo>
                <a:cubicBezTo>
                  <a:pt x="726904" y="1120480"/>
                  <a:pt x="738002" y="1128197"/>
                  <a:pt x="746449" y="1138334"/>
                </a:cubicBezTo>
                <a:cubicBezTo>
                  <a:pt x="753628" y="1146949"/>
                  <a:pt x="757181" y="1158396"/>
                  <a:pt x="765110" y="1166326"/>
                </a:cubicBezTo>
                <a:cubicBezTo>
                  <a:pt x="776106" y="1177322"/>
                  <a:pt x="790625" y="1184198"/>
                  <a:pt x="802432" y="1194318"/>
                </a:cubicBezTo>
                <a:cubicBezTo>
                  <a:pt x="812451" y="1202906"/>
                  <a:pt x="820561" y="1213543"/>
                  <a:pt x="830424" y="1222310"/>
                </a:cubicBezTo>
                <a:cubicBezTo>
                  <a:pt x="848580" y="1238448"/>
                  <a:pt x="868434" y="1252623"/>
                  <a:pt x="886408" y="1268963"/>
                </a:cubicBezTo>
                <a:cubicBezTo>
                  <a:pt x="902681" y="1283757"/>
                  <a:pt x="915467" y="1302421"/>
                  <a:pt x="933061" y="1315616"/>
                </a:cubicBezTo>
                <a:cubicBezTo>
                  <a:pt x="946353" y="1325585"/>
                  <a:pt x="1014149" y="1333611"/>
                  <a:pt x="1017036" y="1334277"/>
                </a:cubicBezTo>
                <a:cubicBezTo>
                  <a:pt x="1039099" y="1339368"/>
                  <a:pt x="1060579" y="1346718"/>
                  <a:pt x="1082351" y="1352938"/>
                </a:cubicBezTo>
                <a:cubicBezTo>
                  <a:pt x="1166326" y="1346718"/>
                  <a:pt x="1251146" y="1347685"/>
                  <a:pt x="1334277" y="1334277"/>
                </a:cubicBezTo>
                <a:cubicBezTo>
                  <a:pt x="1359765" y="1330166"/>
                  <a:pt x="1397444" y="1272545"/>
                  <a:pt x="1408922" y="1259632"/>
                </a:cubicBezTo>
                <a:cubicBezTo>
                  <a:pt x="1441134" y="1223393"/>
                  <a:pt x="1446405" y="1222189"/>
                  <a:pt x="1483567" y="1194318"/>
                </a:cubicBezTo>
                <a:cubicBezTo>
                  <a:pt x="1501263" y="1164825"/>
                  <a:pt x="1516834" y="1141578"/>
                  <a:pt x="1530220" y="1110343"/>
                </a:cubicBezTo>
                <a:cubicBezTo>
                  <a:pt x="1534094" y="1101303"/>
                  <a:pt x="1536441" y="1091682"/>
                  <a:pt x="1539551" y="1082351"/>
                </a:cubicBezTo>
                <a:cubicBezTo>
                  <a:pt x="1534573" y="1057461"/>
                  <a:pt x="1526077" y="994930"/>
                  <a:pt x="1511559" y="961053"/>
                </a:cubicBezTo>
                <a:cubicBezTo>
                  <a:pt x="1506080" y="948268"/>
                  <a:pt x="1499118" y="936171"/>
                  <a:pt x="1492898" y="923730"/>
                </a:cubicBezTo>
                <a:cubicBezTo>
                  <a:pt x="1489788" y="908179"/>
                  <a:pt x="1487414" y="892462"/>
                  <a:pt x="1483567" y="877077"/>
                </a:cubicBezTo>
                <a:cubicBezTo>
                  <a:pt x="1481181" y="867535"/>
                  <a:pt x="1476938" y="858542"/>
                  <a:pt x="1474236" y="849085"/>
                </a:cubicBezTo>
                <a:cubicBezTo>
                  <a:pt x="1470713" y="836755"/>
                  <a:pt x="1467688" y="824281"/>
                  <a:pt x="1464906" y="811763"/>
                </a:cubicBezTo>
                <a:cubicBezTo>
                  <a:pt x="1461466" y="796282"/>
                  <a:pt x="1462016" y="779602"/>
                  <a:pt x="1455575" y="765110"/>
                </a:cubicBezTo>
                <a:cubicBezTo>
                  <a:pt x="1449259" y="750899"/>
                  <a:pt x="1436914" y="740228"/>
                  <a:pt x="1427583" y="727787"/>
                </a:cubicBezTo>
                <a:lnTo>
                  <a:pt x="1408922" y="671804"/>
                </a:lnTo>
                <a:lnTo>
                  <a:pt x="1399591" y="643812"/>
                </a:lnTo>
                <a:cubicBezTo>
                  <a:pt x="1404308" y="620226"/>
                  <a:pt x="1408269" y="579150"/>
                  <a:pt x="1427583" y="559836"/>
                </a:cubicBezTo>
                <a:cubicBezTo>
                  <a:pt x="1481914" y="505505"/>
                  <a:pt x="1461347" y="555250"/>
                  <a:pt x="1492898" y="513183"/>
                </a:cubicBezTo>
                <a:cubicBezTo>
                  <a:pt x="1546944" y="441122"/>
                  <a:pt x="1504574" y="470024"/>
                  <a:pt x="1567542" y="438538"/>
                </a:cubicBezTo>
                <a:cubicBezTo>
                  <a:pt x="1588597" y="375379"/>
                  <a:pt x="1558929" y="439496"/>
                  <a:pt x="1604865" y="401216"/>
                </a:cubicBezTo>
                <a:cubicBezTo>
                  <a:pt x="1616812" y="391261"/>
                  <a:pt x="1623818" y="376548"/>
                  <a:pt x="1632857" y="363894"/>
                </a:cubicBezTo>
                <a:cubicBezTo>
                  <a:pt x="1655466" y="332242"/>
                  <a:pt x="1649294" y="342573"/>
                  <a:pt x="1660849" y="307910"/>
                </a:cubicBezTo>
                <a:cubicBezTo>
                  <a:pt x="1654628" y="276808"/>
                  <a:pt x="1651515" y="244919"/>
                  <a:pt x="1642187" y="214604"/>
                </a:cubicBezTo>
                <a:cubicBezTo>
                  <a:pt x="1637125" y="198153"/>
                  <a:pt x="1606841" y="168042"/>
                  <a:pt x="1595534" y="158620"/>
                </a:cubicBezTo>
                <a:cubicBezTo>
                  <a:pt x="1586919" y="151441"/>
                  <a:pt x="1575923" y="147409"/>
                  <a:pt x="1567542" y="139959"/>
                </a:cubicBezTo>
                <a:cubicBezTo>
                  <a:pt x="1547817" y="122426"/>
                  <a:pt x="1533518" y="98614"/>
                  <a:pt x="1511559" y="83975"/>
                </a:cubicBezTo>
                <a:cubicBezTo>
                  <a:pt x="1457702" y="48071"/>
                  <a:pt x="1510865" y="79967"/>
                  <a:pt x="1427583" y="46653"/>
                </a:cubicBezTo>
                <a:cubicBezTo>
                  <a:pt x="1346262" y="14124"/>
                  <a:pt x="1433745" y="38861"/>
                  <a:pt x="1352938" y="18661"/>
                </a:cubicBezTo>
                <a:cubicBezTo>
                  <a:pt x="1343608" y="21771"/>
                  <a:pt x="1334696" y="26691"/>
                  <a:pt x="1324947" y="27991"/>
                </a:cubicBezTo>
                <a:cubicBezTo>
                  <a:pt x="1287823" y="32941"/>
                  <a:pt x="1249166" y="27672"/>
                  <a:pt x="1212979" y="37322"/>
                </a:cubicBezTo>
                <a:cubicBezTo>
                  <a:pt x="1200229" y="40722"/>
                  <a:pt x="1197388" y="60804"/>
                  <a:pt x="1184987" y="65314"/>
                </a:cubicBezTo>
                <a:cubicBezTo>
                  <a:pt x="1161421" y="73883"/>
                  <a:pt x="1135224" y="71535"/>
                  <a:pt x="1110342" y="74645"/>
                </a:cubicBezTo>
                <a:lnTo>
                  <a:pt x="1082351" y="111967"/>
                </a:lnTo>
                <a:lnTo>
                  <a:pt x="1073020" y="10263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219</TotalTime>
  <Words>33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Protein Modifications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18</cp:revision>
  <dcterms:created xsi:type="dcterms:W3CDTF">2012-04-18T21:07:47Z</dcterms:created>
  <dcterms:modified xsi:type="dcterms:W3CDTF">2012-07-30T18:01:39Z</dcterms:modified>
</cp:coreProperties>
</file>