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95" autoAdjust="0"/>
  </p:normalViewPr>
  <p:slideViewPr>
    <p:cSldViewPr snapToGrid="0">
      <p:cViewPr varScale="1">
        <p:scale>
          <a:sx n="68" d="100"/>
          <a:sy n="68" d="100"/>
        </p:scale>
        <p:origin x="-122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282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41062-7E7C-411F-B0A7-26BAC1B096F6}" type="datetimeFigureOut">
              <a:rPr lang="en-US" smtClean="0"/>
              <a:pPr/>
              <a:t>07/29/2012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1B69C-CF21-4546-9331-9A844BBCA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In the presence of TCR engagement and TSLP, naïve T cells are capable of differentiating into Th2 cells. </a:t>
            </a:r>
            <a:r>
              <a:rPr lang="en-US" sz="1200" dirty="0" err="1" smtClean="0"/>
              <a:t>Kitajima</a:t>
            </a:r>
            <a:r>
              <a:rPr lang="en-US" sz="1200" dirty="0" smtClean="0"/>
              <a:t> </a:t>
            </a:r>
            <a:r>
              <a:rPr lang="en-US" sz="1200" i="1" dirty="0" smtClean="0"/>
              <a:t>et al</a:t>
            </a:r>
            <a:r>
              <a:rPr lang="en-US" sz="1200" dirty="0" smtClean="0"/>
              <a:t>. found that Th2 cells tend to naturally express higher levels </a:t>
            </a:r>
            <a:r>
              <a:rPr lang="en-US" sz="1200" smtClean="0"/>
              <a:t>of TSLP </a:t>
            </a:r>
            <a:r>
              <a:rPr lang="en-US" sz="1200" dirty="0" smtClean="0"/>
              <a:t>Receptor compared to Th1 or Th17 cells. TSLP also stimulates IL-4 production from Th2 cells. This, in turn, induces TSLP production from epithelial cells of the skin, lung, and gut. In a positive feedback loop manner, TSLP can then increase Th2 cell proliferation and expression of Bcl-2, an anti-apoptotic protein. These same effects were not observed on Th1 or Th17 cells. </a:t>
            </a:r>
            <a:r>
              <a:rPr lang="en-US" sz="1200" dirty="0" err="1" smtClean="0"/>
              <a:t>Kitajima’s</a:t>
            </a:r>
            <a:r>
              <a:rPr lang="en-US" sz="1200" dirty="0" smtClean="0"/>
              <a:t> results indicate TSLP promotes the amplification of allergic inflammation by enhancing the Th2 cell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1B69C-CF21-4546-9331-9A844BBCAF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A492-D26A-4BD2-91C6-35C981BAF9B1}" type="datetimeFigureOut">
              <a:rPr lang="en-US" smtClean="0"/>
              <a:pPr/>
              <a:t>07/29/2012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AC13-EBBD-4FCD-8CF5-C4D008BC7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A492-D26A-4BD2-91C6-35C981BAF9B1}" type="datetimeFigureOut">
              <a:rPr lang="en-US" smtClean="0"/>
              <a:pPr/>
              <a:t>07/29/2012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AC13-EBBD-4FCD-8CF5-C4D008BC7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A492-D26A-4BD2-91C6-35C981BAF9B1}" type="datetimeFigureOut">
              <a:rPr lang="en-US" smtClean="0"/>
              <a:pPr/>
              <a:t>07/29/2012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AC13-EBBD-4FCD-8CF5-C4D008BC7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A492-D26A-4BD2-91C6-35C981BAF9B1}" type="datetimeFigureOut">
              <a:rPr lang="en-US" smtClean="0"/>
              <a:pPr/>
              <a:t>07/29/2012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AC13-EBBD-4FCD-8CF5-C4D008BC7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A492-D26A-4BD2-91C6-35C981BAF9B1}" type="datetimeFigureOut">
              <a:rPr lang="en-US" smtClean="0"/>
              <a:pPr/>
              <a:t>07/29/2012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AC13-EBBD-4FCD-8CF5-C4D008BC7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A492-D26A-4BD2-91C6-35C981BAF9B1}" type="datetimeFigureOut">
              <a:rPr lang="en-US" smtClean="0"/>
              <a:pPr/>
              <a:t>07/29/2012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AC13-EBBD-4FCD-8CF5-C4D008BC7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A492-D26A-4BD2-91C6-35C981BAF9B1}" type="datetimeFigureOut">
              <a:rPr lang="en-US" smtClean="0"/>
              <a:pPr/>
              <a:t>07/29/2012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AC13-EBBD-4FCD-8CF5-C4D008BC7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A492-D26A-4BD2-91C6-35C981BAF9B1}" type="datetimeFigureOut">
              <a:rPr lang="en-US" smtClean="0"/>
              <a:pPr/>
              <a:t>07/29/2012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AC13-EBBD-4FCD-8CF5-C4D008BC7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A492-D26A-4BD2-91C6-35C981BAF9B1}" type="datetimeFigureOut">
              <a:rPr lang="en-US" smtClean="0"/>
              <a:pPr/>
              <a:t>07/29/2012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AC13-EBBD-4FCD-8CF5-C4D008BC7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A492-D26A-4BD2-91C6-35C981BAF9B1}" type="datetimeFigureOut">
              <a:rPr lang="en-US" smtClean="0"/>
              <a:pPr/>
              <a:t>07/29/2012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AC13-EBBD-4FCD-8CF5-C4D008BC7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A492-D26A-4BD2-91C6-35C981BAF9B1}" type="datetimeFigureOut">
              <a:rPr lang="en-US" smtClean="0"/>
              <a:pPr/>
              <a:t>07/29/2012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AC13-EBBD-4FCD-8CF5-C4D008BC7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9A492-D26A-4BD2-91C6-35C981BAF9B1}" type="datetimeFigureOut">
              <a:rPr lang="en-US" smtClean="0"/>
              <a:pPr/>
              <a:t>07/29/2012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FAC13-EBBD-4FCD-8CF5-C4D008BC7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18749"/>
            <a:ext cx="9144000" cy="1161288"/>
          </a:xfrm>
          <a:prstGeom prst="rect">
            <a:avLst/>
          </a:prstGeom>
          <a:gradFill flip="none" rotWithShape="1">
            <a:gsLst>
              <a:gs pos="12000">
                <a:schemeClr val="tx1">
                  <a:lumMod val="95000"/>
                  <a:lumOff val="5000"/>
                </a:schemeClr>
              </a:gs>
              <a:gs pos="10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36"/>
            <a:ext cx="8229600" cy="99081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Myriad Pro Light" pitchFamily="34" charset="0"/>
              </a:rPr>
              <a:t>TSLP and Th2 </a:t>
            </a:r>
            <a:r>
              <a:rPr lang="en-US" sz="4000" dirty="0" smtClean="0">
                <a:solidFill>
                  <a:schemeClr val="bg1"/>
                </a:solidFill>
                <a:latin typeface="Myriad Pro Light" pitchFamily="34" charset="0"/>
              </a:rPr>
              <a:t>Cells</a:t>
            </a:r>
            <a:endParaRPr lang="en-US" sz="4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737" y="6283785"/>
            <a:ext cx="2366665" cy="576470"/>
            <a:chOff x="16737" y="6231317"/>
            <a:chExt cx="2366665" cy="576470"/>
          </a:xfrm>
        </p:grpSpPr>
        <p:pic>
          <p:nvPicPr>
            <p:cNvPr id="5" name="Picture 4" descr="bio dude and logo transparent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16737" y="6231317"/>
              <a:ext cx="2316146" cy="57647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081716" y="63327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®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sp>
        <p:nvSpPr>
          <p:cNvPr id="8" name="Arc 7"/>
          <p:cNvSpPr/>
          <p:nvPr/>
        </p:nvSpPr>
        <p:spPr>
          <a:xfrm rot="5113084" flipV="1">
            <a:off x="5102553" y="3098876"/>
            <a:ext cx="1644055" cy="1510065"/>
          </a:xfrm>
          <a:prstGeom prst="arc">
            <a:avLst/>
          </a:prstGeom>
          <a:ln w="28575">
            <a:solidFill>
              <a:srgbClr val="00B0F0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11" name="Picture 5" descr="\\dopus\groups\marketing\Dzung_Files\Web cell pdf\png\eptheli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1666">
            <a:off x="5352515" y="1285132"/>
            <a:ext cx="1502829" cy="1060215"/>
          </a:xfrm>
          <a:prstGeom prst="rect">
            <a:avLst/>
          </a:prstGeom>
          <a:noFill/>
        </p:spPr>
      </p:pic>
      <p:pic>
        <p:nvPicPr>
          <p:cNvPr id="12" name="Picture 5" descr="\\dopus\groups\marketing\Dzung_Files\Web cell pdf\png\eptheli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1666">
            <a:off x="6160587" y="1490697"/>
            <a:ext cx="1502829" cy="1060215"/>
          </a:xfrm>
          <a:prstGeom prst="rect">
            <a:avLst/>
          </a:prstGeom>
          <a:noFill/>
        </p:spPr>
      </p:pic>
      <p:pic>
        <p:nvPicPr>
          <p:cNvPr id="13" name="Picture 5" descr="\\dopus\groups\marketing\Dzung_Files\Web cell pdf\png\epthelial.png"/>
          <p:cNvPicPr>
            <a:picLocks noChangeAspect="1" noChangeArrowheads="1"/>
          </p:cNvPicPr>
          <p:nvPr/>
        </p:nvPicPr>
        <p:blipFill>
          <a:blip r:embed="rId5" cstate="print"/>
          <a:srcRect l="3958" t="4931" r="4792" b="9236"/>
          <a:stretch>
            <a:fillRect/>
          </a:stretch>
        </p:blipFill>
        <p:spPr bwMode="auto">
          <a:xfrm rot="2141666">
            <a:off x="7069387" y="1765054"/>
            <a:ext cx="1502829" cy="1047339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3619758" y="4322049"/>
            <a:ext cx="945749" cy="389861"/>
            <a:chOff x="3443178" y="6772939"/>
            <a:chExt cx="945749" cy="389861"/>
          </a:xfrm>
        </p:grpSpPr>
        <p:sp>
          <p:nvSpPr>
            <p:cNvPr id="15" name="Oval 14"/>
            <p:cNvSpPr/>
            <p:nvPr/>
          </p:nvSpPr>
          <p:spPr>
            <a:xfrm>
              <a:off x="4084127" y="6858000"/>
              <a:ext cx="304800" cy="304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43178" y="6772939"/>
              <a:ext cx="627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TSLP</a:t>
              </a:r>
              <a:endParaRPr lang="en-US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98666" y="4375979"/>
            <a:ext cx="2773952" cy="1889490"/>
            <a:chOff x="152400" y="5410200"/>
            <a:chExt cx="2773952" cy="1889490"/>
          </a:xfrm>
        </p:grpSpPr>
        <p:grpSp>
          <p:nvGrpSpPr>
            <p:cNvPr id="18" name="Group 79"/>
            <p:cNvGrpSpPr/>
            <p:nvPr/>
          </p:nvGrpSpPr>
          <p:grpSpPr>
            <a:xfrm>
              <a:off x="152400" y="5410200"/>
              <a:ext cx="2105788" cy="1889490"/>
              <a:chOff x="372388" y="2999676"/>
              <a:chExt cx="2931317" cy="2651490"/>
            </a:xfrm>
          </p:grpSpPr>
          <p:grpSp>
            <p:nvGrpSpPr>
              <p:cNvPr id="20" name="Group 66"/>
              <p:cNvGrpSpPr/>
              <p:nvPr/>
            </p:nvGrpSpPr>
            <p:grpSpPr>
              <a:xfrm rot="17932998">
                <a:off x="2553688" y="3730533"/>
                <a:ext cx="347222" cy="583541"/>
                <a:chOff x="2891713" y="2366059"/>
                <a:chExt cx="347223" cy="583541"/>
              </a:xfrm>
            </p:grpSpPr>
            <p:sp>
              <p:nvSpPr>
                <p:cNvPr id="30" name="Freeform 29"/>
                <p:cNvSpPr/>
                <p:nvPr/>
              </p:nvSpPr>
              <p:spPr>
                <a:xfrm rot="19867002">
                  <a:off x="2891713" y="2485612"/>
                  <a:ext cx="122392" cy="463988"/>
                </a:xfrm>
                <a:custGeom>
                  <a:avLst/>
                  <a:gdLst>
                    <a:gd name="connsiteX0" fmla="*/ 0 w 244548"/>
                    <a:gd name="connsiteY0" fmla="*/ 0 h 701749"/>
                    <a:gd name="connsiteX1" fmla="*/ 0 w 244548"/>
                    <a:gd name="connsiteY1" fmla="*/ 0 h 701749"/>
                    <a:gd name="connsiteX2" fmla="*/ 21265 w 244548"/>
                    <a:gd name="connsiteY2" fmla="*/ 95693 h 701749"/>
                    <a:gd name="connsiteX3" fmla="*/ 31897 w 244548"/>
                    <a:gd name="connsiteY3" fmla="*/ 127590 h 701749"/>
                    <a:gd name="connsiteX4" fmla="*/ 74427 w 244548"/>
                    <a:gd name="connsiteY4" fmla="*/ 191386 h 701749"/>
                    <a:gd name="connsiteX5" fmla="*/ 127590 w 244548"/>
                    <a:gd name="connsiteY5" fmla="*/ 233916 h 701749"/>
                    <a:gd name="connsiteX6" fmla="*/ 191386 w 244548"/>
                    <a:gd name="connsiteY6" fmla="*/ 276446 h 701749"/>
                    <a:gd name="connsiteX7" fmla="*/ 212651 w 244548"/>
                    <a:gd name="connsiteY7" fmla="*/ 308344 h 701749"/>
                    <a:gd name="connsiteX8" fmla="*/ 244548 w 244548"/>
                    <a:gd name="connsiteY8" fmla="*/ 318977 h 701749"/>
                    <a:gd name="connsiteX9" fmla="*/ 244548 w 244548"/>
                    <a:gd name="connsiteY9" fmla="*/ 701749 h 701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4548" h="701749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088" y="31898"/>
                        <a:pt x="13340" y="63993"/>
                        <a:pt x="21265" y="95693"/>
                      </a:cubicBezTo>
                      <a:cubicBezTo>
                        <a:pt x="23983" y="106566"/>
                        <a:pt x="26454" y="117793"/>
                        <a:pt x="31897" y="127590"/>
                      </a:cubicBezTo>
                      <a:cubicBezTo>
                        <a:pt x="44309" y="149931"/>
                        <a:pt x="56355" y="173314"/>
                        <a:pt x="74427" y="191386"/>
                      </a:cubicBezTo>
                      <a:cubicBezTo>
                        <a:pt x="136305" y="253261"/>
                        <a:pt x="47101" y="166842"/>
                        <a:pt x="127590" y="233916"/>
                      </a:cubicBezTo>
                      <a:cubicBezTo>
                        <a:pt x="180686" y="278163"/>
                        <a:pt x="135330" y="257762"/>
                        <a:pt x="191386" y="276446"/>
                      </a:cubicBezTo>
                      <a:cubicBezTo>
                        <a:pt x="198474" y="287079"/>
                        <a:pt x="202673" y="300361"/>
                        <a:pt x="212651" y="308344"/>
                      </a:cubicBezTo>
                      <a:cubicBezTo>
                        <a:pt x="221403" y="315345"/>
                        <a:pt x="244548" y="318977"/>
                        <a:pt x="244548" y="318977"/>
                      </a:cubicBezTo>
                      <a:lnTo>
                        <a:pt x="244548" y="701749"/>
                      </a:lnTo>
                    </a:path>
                  </a:pathLst>
                </a:custGeom>
                <a:ln w="38100" cap="rnd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rot="19867002" flipH="1">
                  <a:off x="3116546" y="2366059"/>
                  <a:ext cx="122390" cy="463990"/>
                </a:xfrm>
                <a:custGeom>
                  <a:avLst/>
                  <a:gdLst>
                    <a:gd name="connsiteX0" fmla="*/ 0 w 244548"/>
                    <a:gd name="connsiteY0" fmla="*/ 0 h 701749"/>
                    <a:gd name="connsiteX1" fmla="*/ 0 w 244548"/>
                    <a:gd name="connsiteY1" fmla="*/ 0 h 701749"/>
                    <a:gd name="connsiteX2" fmla="*/ 21265 w 244548"/>
                    <a:gd name="connsiteY2" fmla="*/ 95693 h 701749"/>
                    <a:gd name="connsiteX3" fmla="*/ 31897 w 244548"/>
                    <a:gd name="connsiteY3" fmla="*/ 127590 h 701749"/>
                    <a:gd name="connsiteX4" fmla="*/ 74427 w 244548"/>
                    <a:gd name="connsiteY4" fmla="*/ 191386 h 701749"/>
                    <a:gd name="connsiteX5" fmla="*/ 127590 w 244548"/>
                    <a:gd name="connsiteY5" fmla="*/ 233916 h 701749"/>
                    <a:gd name="connsiteX6" fmla="*/ 191386 w 244548"/>
                    <a:gd name="connsiteY6" fmla="*/ 276446 h 701749"/>
                    <a:gd name="connsiteX7" fmla="*/ 212651 w 244548"/>
                    <a:gd name="connsiteY7" fmla="*/ 308344 h 701749"/>
                    <a:gd name="connsiteX8" fmla="*/ 244548 w 244548"/>
                    <a:gd name="connsiteY8" fmla="*/ 318977 h 701749"/>
                    <a:gd name="connsiteX9" fmla="*/ 244548 w 244548"/>
                    <a:gd name="connsiteY9" fmla="*/ 701749 h 701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4548" h="701749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088" y="31898"/>
                        <a:pt x="13340" y="63993"/>
                        <a:pt x="21265" y="95693"/>
                      </a:cubicBezTo>
                      <a:cubicBezTo>
                        <a:pt x="23983" y="106566"/>
                        <a:pt x="26454" y="117793"/>
                        <a:pt x="31897" y="127590"/>
                      </a:cubicBezTo>
                      <a:cubicBezTo>
                        <a:pt x="44309" y="149931"/>
                        <a:pt x="56355" y="173314"/>
                        <a:pt x="74427" y="191386"/>
                      </a:cubicBezTo>
                      <a:cubicBezTo>
                        <a:pt x="136305" y="253261"/>
                        <a:pt x="47101" y="166842"/>
                        <a:pt x="127590" y="233916"/>
                      </a:cubicBezTo>
                      <a:cubicBezTo>
                        <a:pt x="180686" y="278163"/>
                        <a:pt x="135330" y="257762"/>
                        <a:pt x="191386" y="276446"/>
                      </a:cubicBezTo>
                      <a:cubicBezTo>
                        <a:pt x="198474" y="287079"/>
                        <a:pt x="202673" y="300361"/>
                        <a:pt x="212651" y="308344"/>
                      </a:cubicBezTo>
                      <a:cubicBezTo>
                        <a:pt x="221403" y="315345"/>
                        <a:pt x="244548" y="318977"/>
                        <a:pt x="244548" y="318977"/>
                      </a:cubicBezTo>
                      <a:lnTo>
                        <a:pt x="244548" y="701749"/>
                      </a:lnTo>
                    </a:path>
                  </a:pathLst>
                </a:custGeom>
                <a:ln w="38100" cap="rnd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  <p:grpSp>
            <p:nvGrpSpPr>
              <p:cNvPr id="21" name="Group 71"/>
              <p:cNvGrpSpPr/>
              <p:nvPr/>
            </p:nvGrpSpPr>
            <p:grpSpPr>
              <a:xfrm>
                <a:off x="372388" y="2999676"/>
                <a:ext cx="2028986" cy="2651490"/>
                <a:chOff x="191778" y="2999676"/>
                <a:chExt cx="2028986" cy="2651490"/>
              </a:xfrm>
            </p:grpSpPr>
            <p:pic>
              <p:nvPicPr>
                <p:cNvPr id="26" name="Picture 6" descr="\\dopus\groups\marketing\Dzung_Files\Web cell pdf\png\dendritic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 rot="18627917">
                  <a:off x="-250137" y="3441591"/>
                  <a:ext cx="2651490" cy="1767660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27" name="Group 67"/>
                <p:cNvGrpSpPr/>
                <p:nvPr/>
              </p:nvGrpSpPr>
              <p:grpSpPr>
                <a:xfrm rot="6764747">
                  <a:off x="1773011" y="3752654"/>
                  <a:ext cx="356411" cy="539094"/>
                  <a:chOff x="2795171" y="2514230"/>
                  <a:chExt cx="356411" cy="539094"/>
                </a:xfrm>
              </p:grpSpPr>
              <p:sp>
                <p:nvSpPr>
                  <p:cNvPr id="28" name="Freeform 27"/>
                  <p:cNvSpPr/>
                  <p:nvPr/>
                </p:nvSpPr>
                <p:spPr>
                  <a:xfrm rot="20153371">
                    <a:off x="2795171" y="2580175"/>
                    <a:ext cx="152400" cy="473149"/>
                  </a:xfrm>
                  <a:custGeom>
                    <a:avLst/>
                    <a:gdLst>
                      <a:gd name="connsiteX0" fmla="*/ 0 w 244548"/>
                      <a:gd name="connsiteY0" fmla="*/ 0 h 701749"/>
                      <a:gd name="connsiteX1" fmla="*/ 0 w 244548"/>
                      <a:gd name="connsiteY1" fmla="*/ 0 h 701749"/>
                      <a:gd name="connsiteX2" fmla="*/ 21265 w 244548"/>
                      <a:gd name="connsiteY2" fmla="*/ 95693 h 701749"/>
                      <a:gd name="connsiteX3" fmla="*/ 31897 w 244548"/>
                      <a:gd name="connsiteY3" fmla="*/ 127590 h 701749"/>
                      <a:gd name="connsiteX4" fmla="*/ 74427 w 244548"/>
                      <a:gd name="connsiteY4" fmla="*/ 191386 h 701749"/>
                      <a:gd name="connsiteX5" fmla="*/ 127590 w 244548"/>
                      <a:gd name="connsiteY5" fmla="*/ 233916 h 701749"/>
                      <a:gd name="connsiteX6" fmla="*/ 191386 w 244548"/>
                      <a:gd name="connsiteY6" fmla="*/ 276446 h 701749"/>
                      <a:gd name="connsiteX7" fmla="*/ 212651 w 244548"/>
                      <a:gd name="connsiteY7" fmla="*/ 308344 h 701749"/>
                      <a:gd name="connsiteX8" fmla="*/ 244548 w 244548"/>
                      <a:gd name="connsiteY8" fmla="*/ 318977 h 701749"/>
                      <a:gd name="connsiteX9" fmla="*/ 244548 w 244548"/>
                      <a:gd name="connsiteY9" fmla="*/ 701749 h 701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44548" h="701749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7088" y="31898"/>
                          <a:pt x="13340" y="63993"/>
                          <a:pt x="21265" y="95693"/>
                        </a:cubicBezTo>
                        <a:cubicBezTo>
                          <a:pt x="23983" y="106566"/>
                          <a:pt x="26454" y="117793"/>
                          <a:pt x="31897" y="127590"/>
                        </a:cubicBezTo>
                        <a:cubicBezTo>
                          <a:pt x="44309" y="149931"/>
                          <a:pt x="56355" y="173314"/>
                          <a:pt x="74427" y="191386"/>
                        </a:cubicBezTo>
                        <a:cubicBezTo>
                          <a:pt x="136305" y="253261"/>
                          <a:pt x="47101" y="166842"/>
                          <a:pt x="127590" y="233916"/>
                        </a:cubicBezTo>
                        <a:cubicBezTo>
                          <a:pt x="180686" y="278163"/>
                          <a:pt x="135330" y="257762"/>
                          <a:pt x="191386" y="276446"/>
                        </a:cubicBezTo>
                        <a:cubicBezTo>
                          <a:pt x="198474" y="287079"/>
                          <a:pt x="202673" y="300361"/>
                          <a:pt x="212651" y="308344"/>
                        </a:cubicBezTo>
                        <a:cubicBezTo>
                          <a:pt x="221403" y="315345"/>
                          <a:pt x="244548" y="318977"/>
                          <a:pt x="244548" y="318977"/>
                        </a:cubicBezTo>
                        <a:lnTo>
                          <a:pt x="244548" y="701749"/>
                        </a:lnTo>
                      </a:path>
                    </a:pathLst>
                  </a:custGeom>
                  <a:ln w="38100" cap="rnd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29" name="Freeform 28"/>
                  <p:cNvSpPr/>
                  <p:nvPr/>
                </p:nvSpPr>
                <p:spPr>
                  <a:xfrm rot="20153371" flipH="1">
                    <a:off x="2999183" y="2514230"/>
                    <a:ext cx="152399" cy="473149"/>
                  </a:xfrm>
                  <a:custGeom>
                    <a:avLst/>
                    <a:gdLst>
                      <a:gd name="connsiteX0" fmla="*/ 0 w 244548"/>
                      <a:gd name="connsiteY0" fmla="*/ 0 h 701749"/>
                      <a:gd name="connsiteX1" fmla="*/ 0 w 244548"/>
                      <a:gd name="connsiteY1" fmla="*/ 0 h 701749"/>
                      <a:gd name="connsiteX2" fmla="*/ 21265 w 244548"/>
                      <a:gd name="connsiteY2" fmla="*/ 95693 h 701749"/>
                      <a:gd name="connsiteX3" fmla="*/ 31897 w 244548"/>
                      <a:gd name="connsiteY3" fmla="*/ 127590 h 701749"/>
                      <a:gd name="connsiteX4" fmla="*/ 74427 w 244548"/>
                      <a:gd name="connsiteY4" fmla="*/ 191386 h 701749"/>
                      <a:gd name="connsiteX5" fmla="*/ 127590 w 244548"/>
                      <a:gd name="connsiteY5" fmla="*/ 233916 h 701749"/>
                      <a:gd name="connsiteX6" fmla="*/ 191386 w 244548"/>
                      <a:gd name="connsiteY6" fmla="*/ 276446 h 701749"/>
                      <a:gd name="connsiteX7" fmla="*/ 212651 w 244548"/>
                      <a:gd name="connsiteY7" fmla="*/ 308344 h 701749"/>
                      <a:gd name="connsiteX8" fmla="*/ 244548 w 244548"/>
                      <a:gd name="connsiteY8" fmla="*/ 318977 h 701749"/>
                      <a:gd name="connsiteX9" fmla="*/ 244548 w 244548"/>
                      <a:gd name="connsiteY9" fmla="*/ 701749 h 701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44548" h="701749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7088" y="31898"/>
                          <a:pt x="13340" y="63993"/>
                          <a:pt x="21265" y="95693"/>
                        </a:cubicBezTo>
                        <a:cubicBezTo>
                          <a:pt x="23983" y="106566"/>
                          <a:pt x="26454" y="117793"/>
                          <a:pt x="31897" y="127590"/>
                        </a:cubicBezTo>
                        <a:cubicBezTo>
                          <a:pt x="44309" y="149931"/>
                          <a:pt x="56355" y="173314"/>
                          <a:pt x="74427" y="191386"/>
                        </a:cubicBezTo>
                        <a:cubicBezTo>
                          <a:pt x="136305" y="253261"/>
                          <a:pt x="47101" y="166842"/>
                          <a:pt x="127590" y="233916"/>
                        </a:cubicBezTo>
                        <a:cubicBezTo>
                          <a:pt x="180686" y="278163"/>
                          <a:pt x="135330" y="257762"/>
                          <a:pt x="191386" y="276446"/>
                        </a:cubicBezTo>
                        <a:cubicBezTo>
                          <a:pt x="198474" y="287079"/>
                          <a:pt x="202673" y="300361"/>
                          <a:pt x="212651" y="308344"/>
                        </a:cubicBezTo>
                        <a:cubicBezTo>
                          <a:pt x="221403" y="315345"/>
                          <a:pt x="244548" y="318977"/>
                          <a:pt x="244548" y="318977"/>
                        </a:cubicBezTo>
                        <a:lnTo>
                          <a:pt x="244548" y="701749"/>
                        </a:lnTo>
                      </a:path>
                    </a:pathLst>
                  </a:custGeom>
                  <a:ln w="38100" cap="rnd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</p:grpSp>
          </p:grpSp>
          <p:sp>
            <p:nvSpPr>
              <p:cNvPr id="22" name="Freeform 21"/>
              <p:cNvSpPr/>
              <p:nvPr/>
            </p:nvSpPr>
            <p:spPr>
              <a:xfrm>
                <a:off x="2387767" y="3810001"/>
                <a:ext cx="103429" cy="451073"/>
              </a:xfrm>
              <a:custGeom>
                <a:avLst/>
                <a:gdLst>
                  <a:gd name="connsiteX0" fmla="*/ 9603 w 149091"/>
                  <a:gd name="connsiteY0" fmla="*/ 13933 h 583949"/>
                  <a:gd name="connsiteX1" fmla="*/ 45229 w 149091"/>
                  <a:gd name="connsiteY1" fmla="*/ 2058 h 583949"/>
                  <a:gd name="connsiteX2" fmla="*/ 104605 w 149091"/>
                  <a:gd name="connsiteY2" fmla="*/ 61434 h 583949"/>
                  <a:gd name="connsiteX3" fmla="*/ 68979 w 149091"/>
                  <a:gd name="connsiteY3" fmla="*/ 132686 h 583949"/>
                  <a:gd name="connsiteX4" fmla="*/ 33353 w 149091"/>
                  <a:gd name="connsiteY4" fmla="*/ 144562 h 583949"/>
                  <a:gd name="connsiteX5" fmla="*/ 33353 w 149091"/>
                  <a:gd name="connsiteY5" fmla="*/ 275190 h 583949"/>
                  <a:gd name="connsiteX6" fmla="*/ 104605 w 149091"/>
                  <a:gd name="connsiteY6" fmla="*/ 298941 h 583949"/>
                  <a:gd name="connsiteX7" fmla="*/ 128356 w 149091"/>
                  <a:gd name="connsiteY7" fmla="*/ 334567 h 583949"/>
                  <a:gd name="connsiteX8" fmla="*/ 57104 w 149091"/>
                  <a:gd name="connsiteY8" fmla="*/ 358318 h 583949"/>
                  <a:gd name="connsiteX9" fmla="*/ 68979 w 149091"/>
                  <a:gd name="connsiteY9" fmla="*/ 429570 h 583949"/>
                  <a:gd name="connsiteX10" fmla="*/ 68979 w 149091"/>
                  <a:gd name="connsiteY10" fmla="*/ 477071 h 583949"/>
                  <a:gd name="connsiteX11" fmla="*/ 57104 w 149091"/>
                  <a:gd name="connsiteY11" fmla="*/ 512697 h 583949"/>
                  <a:gd name="connsiteX12" fmla="*/ 80855 w 149091"/>
                  <a:gd name="connsiteY12" fmla="*/ 548323 h 583949"/>
                  <a:gd name="connsiteX13" fmla="*/ 80855 w 149091"/>
                  <a:gd name="connsiteY13" fmla="*/ 583949 h 583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9091" h="583949">
                    <a:moveTo>
                      <a:pt x="9603" y="13933"/>
                    </a:moveTo>
                    <a:cubicBezTo>
                      <a:pt x="21478" y="9975"/>
                      <a:pt x="32882" y="0"/>
                      <a:pt x="45229" y="2058"/>
                    </a:cubicBezTo>
                    <a:cubicBezTo>
                      <a:pt x="74918" y="7006"/>
                      <a:pt x="90750" y="40651"/>
                      <a:pt x="104605" y="61434"/>
                    </a:cubicBezTo>
                    <a:cubicBezTo>
                      <a:pt x="96782" y="84904"/>
                      <a:pt x="89908" y="115943"/>
                      <a:pt x="68979" y="132686"/>
                    </a:cubicBezTo>
                    <a:cubicBezTo>
                      <a:pt x="59204" y="140506"/>
                      <a:pt x="45228" y="140603"/>
                      <a:pt x="33353" y="144562"/>
                    </a:cubicBezTo>
                    <a:cubicBezTo>
                      <a:pt x="19201" y="187018"/>
                      <a:pt x="0" y="227543"/>
                      <a:pt x="33353" y="275190"/>
                    </a:cubicBezTo>
                    <a:cubicBezTo>
                      <a:pt x="47710" y="295700"/>
                      <a:pt x="104605" y="298941"/>
                      <a:pt x="104605" y="298941"/>
                    </a:cubicBezTo>
                    <a:cubicBezTo>
                      <a:pt x="112522" y="310816"/>
                      <a:pt x="137272" y="323422"/>
                      <a:pt x="128356" y="334567"/>
                    </a:cubicBezTo>
                    <a:cubicBezTo>
                      <a:pt x="112717" y="354116"/>
                      <a:pt x="57104" y="358318"/>
                      <a:pt x="57104" y="358318"/>
                    </a:cubicBezTo>
                    <a:cubicBezTo>
                      <a:pt x="61062" y="382069"/>
                      <a:pt x="57033" y="408664"/>
                      <a:pt x="68979" y="429570"/>
                    </a:cubicBezTo>
                    <a:cubicBezTo>
                      <a:pt x="93977" y="473316"/>
                      <a:pt x="149091" y="396959"/>
                      <a:pt x="68979" y="477071"/>
                    </a:cubicBezTo>
                    <a:cubicBezTo>
                      <a:pt x="65021" y="488946"/>
                      <a:pt x="55046" y="500350"/>
                      <a:pt x="57104" y="512697"/>
                    </a:cubicBezTo>
                    <a:cubicBezTo>
                      <a:pt x="59451" y="526775"/>
                      <a:pt x="76342" y="534783"/>
                      <a:pt x="80855" y="548323"/>
                    </a:cubicBezTo>
                    <a:cubicBezTo>
                      <a:pt x="84610" y="559589"/>
                      <a:pt x="80855" y="572074"/>
                      <a:pt x="80855" y="583949"/>
                    </a:cubicBez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750488" y="3380601"/>
                <a:ext cx="1055911" cy="4750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MHC II</a:t>
                </a:r>
                <a:endParaRPr lang="en-US" sz="1600" b="1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599912" y="3380601"/>
                <a:ext cx="703793" cy="4750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TCR</a:t>
                </a:r>
                <a:endParaRPr lang="en-US" sz="1600" b="1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963477" y="4419600"/>
                <a:ext cx="1179620" cy="4750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Antigen</a:t>
                </a:r>
                <a:endParaRPr lang="en-US" sz="1600" b="1" dirty="0"/>
              </a:p>
            </p:txBody>
          </p:sp>
        </p:grpSp>
        <p:pic>
          <p:nvPicPr>
            <p:cNvPr id="19" name="Picture 8" descr="\\dopus\groups\marketing\Dzung_Files\Web cell pdf\png\tcell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33150" y="5699490"/>
              <a:ext cx="993202" cy="954506"/>
            </a:xfrm>
            <a:prstGeom prst="rect">
              <a:avLst/>
            </a:prstGeom>
            <a:noFill/>
          </p:spPr>
        </p:pic>
      </p:grpSp>
      <p:grpSp>
        <p:nvGrpSpPr>
          <p:cNvPr id="32" name="Group 31"/>
          <p:cNvGrpSpPr/>
          <p:nvPr/>
        </p:nvGrpSpPr>
        <p:grpSpPr>
          <a:xfrm>
            <a:off x="4494050" y="3581400"/>
            <a:ext cx="807527" cy="338554"/>
            <a:chOff x="1935673" y="2514600"/>
            <a:chExt cx="807527" cy="338554"/>
          </a:xfrm>
        </p:grpSpPr>
        <p:sp>
          <p:nvSpPr>
            <p:cNvPr id="33" name="Oval 32"/>
            <p:cNvSpPr/>
            <p:nvPr/>
          </p:nvSpPr>
          <p:spPr>
            <a:xfrm>
              <a:off x="2438400" y="2514600"/>
              <a:ext cx="304800" cy="304800"/>
            </a:xfrm>
            <a:prstGeom prst="ellipse">
              <a:avLst/>
            </a:prstGeom>
            <a:solidFill>
              <a:srgbClr val="E31DDA"/>
            </a:solidFill>
            <a:ln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35673" y="2514600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IL-4</a:t>
              </a:r>
              <a:endParaRPr lang="en-US" sz="1600" b="1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172035" y="4295001"/>
            <a:ext cx="1074615" cy="1441348"/>
            <a:chOff x="3505200" y="4724400"/>
            <a:chExt cx="1074615" cy="1441348"/>
          </a:xfrm>
        </p:grpSpPr>
        <p:pic>
          <p:nvPicPr>
            <p:cNvPr id="36" name="Picture 9" descr="\\dopus\groups\marketing\Dzung_Files\Web cell pdf\png\Th2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05200" y="4724400"/>
              <a:ext cx="1074615" cy="1102894"/>
            </a:xfrm>
            <a:prstGeom prst="rect">
              <a:avLst/>
            </a:prstGeom>
            <a:noFill/>
          </p:spPr>
        </p:pic>
        <p:sp>
          <p:nvSpPr>
            <p:cNvPr id="37" name="TextBox 36"/>
            <p:cNvSpPr txBox="1"/>
            <p:nvPr/>
          </p:nvSpPr>
          <p:spPr>
            <a:xfrm>
              <a:off x="3817815" y="5827194"/>
              <a:ext cx="5004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Th2</a:t>
              </a:r>
              <a:endParaRPr lang="en-US" sz="1600" b="1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18976" y="1343247"/>
            <a:ext cx="2174366" cy="2365828"/>
            <a:chOff x="464314" y="3657600"/>
            <a:chExt cx="2174366" cy="2365828"/>
          </a:xfrm>
        </p:grpSpPr>
        <p:grpSp>
          <p:nvGrpSpPr>
            <p:cNvPr id="39" name="Group 93"/>
            <p:cNvGrpSpPr/>
            <p:nvPr/>
          </p:nvGrpSpPr>
          <p:grpSpPr>
            <a:xfrm>
              <a:off x="464314" y="3657600"/>
              <a:ext cx="2174366" cy="2365828"/>
              <a:chOff x="159514" y="2133600"/>
              <a:chExt cx="2174366" cy="2365828"/>
            </a:xfrm>
          </p:grpSpPr>
          <p:pic>
            <p:nvPicPr>
              <p:cNvPr id="43" name="Picture 2" descr="\\dopus\groups\marketing\Dzung_Files\Web cell pdf\png\Th1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59514" y="3186476"/>
                <a:ext cx="878965" cy="914599"/>
              </a:xfrm>
              <a:prstGeom prst="rect">
                <a:avLst/>
              </a:prstGeom>
              <a:noFill/>
            </p:spPr>
          </p:pic>
          <p:pic>
            <p:nvPicPr>
              <p:cNvPr id="44" name="Picture 4" descr="\\dopus\groups\marketing\Dzung_Files\Web cell pdf\png\Th17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456687" y="3186476"/>
                <a:ext cx="877193" cy="889047"/>
              </a:xfrm>
              <a:prstGeom prst="rect">
                <a:avLst/>
              </a:prstGeom>
              <a:noFill/>
            </p:spPr>
          </p:pic>
          <p:sp>
            <p:nvSpPr>
              <p:cNvPr id="45" name="Right Brace 44"/>
              <p:cNvSpPr/>
              <p:nvPr/>
            </p:nvSpPr>
            <p:spPr>
              <a:xfrm rot="16200000">
                <a:off x="990600" y="1828800"/>
                <a:ext cx="381000" cy="1752600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62000" y="2133600"/>
                <a:ext cx="9578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No Effect</a:t>
                </a:r>
                <a:endParaRPr lang="en-US" sz="1600" b="1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33516" y="4160874"/>
                <a:ext cx="5004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Th1</a:t>
                </a:r>
                <a:endParaRPr lang="en-US" sz="1600" b="1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581293" y="4150241"/>
                <a:ext cx="6046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Th17</a:t>
                </a:r>
                <a:endParaRPr lang="en-US" sz="1600" b="1" dirty="0"/>
              </a:p>
            </p:txBody>
          </p:sp>
        </p:grpSp>
        <p:grpSp>
          <p:nvGrpSpPr>
            <p:cNvPr id="40" name="Group 95"/>
            <p:cNvGrpSpPr/>
            <p:nvPr/>
          </p:nvGrpSpPr>
          <p:grpSpPr>
            <a:xfrm>
              <a:off x="763773" y="4290238"/>
              <a:ext cx="881954" cy="369332"/>
              <a:chOff x="1861246" y="2461438"/>
              <a:chExt cx="881954" cy="369332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2438400" y="2514600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accent6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861246" y="2461438"/>
                <a:ext cx="6275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TSLP</a:t>
                </a:r>
                <a:endParaRPr lang="en-US" b="1" dirty="0">
                  <a:solidFill>
                    <a:srgbClr val="7030A0"/>
                  </a:solidFill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6322850" y="4572000"/>
            <a:ext cx="1249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TSLPR</a:t>
            </a:r>
          </a:p>
          <a:p>
            <a:r>
              <a:rPr lang="en-US" sz="1600" b="1" dirty="0" smtClean="0"/>
              <a:t>Bcl-2</a:t>
            </a:r>
          </a:p>
          <a:p>
            <a:r>
              <a:rPr lang="en-US" sz="1600" b="1" dirty="0" smtClean="0"/>
              <a:t>Proliferation</a:t>
            </a:r>
            <a:endParaRPr lang="en-US" sz="1600" b="1" dirty="0"/>
          </a:p>
        </p:txBody>
      </p:sp>
      <p:grpSp>
        <p:nvGrpSpPr>
          <p:cNvPr id="50" name="Group 49"/>
          <p:cNvGrpSpPr/>
          <p:nvPr/>
        </p:nvGrpSpPr>
        <p:grpSpPr>
          <a:xfrm>
            <a:off x="6814267" y="3517605"/>
            <a:ext cx="956383" cy="369332"/>
            <a:chOff x="1786817" y="2450805"/>
            <a:chExt cx="956383" cy="369332"/>
          </a:xfrm>
        </p:grpSpPr>
        <p:sp>
          <p:nvSpPr>
            <p:cNvPr id="51" name="Oval 50"/>
            <p:cNvSpPr/>
            <p:nvPr/>
          </p:nvSpPr>
          <p:spPr>
            <a:xfrm>
              <a:off x="2438400" y="2514600"/>
              <a:ext cx="304800" cy="304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786817" y="2450805"/>
              <a:ext cx="627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TSLP</a:t>
              </a:r>
              <a:endParaRPr lang="en-US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046737" y="5786451"/>
            <a:ext cx="1150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Naïve T cell</a:t>
            </a:r>
            <a:endParaRPr lang="en-US" sz="16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182494" y="4457382"/>
            <a:ext cx="1326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Dendritic Cell</a:t>
            </a:r>
            <a:endParaRPr lang="en-US" sz="1600" b="1" dirty="0"/>
          </a:p>
        </p:txBody>
      </p:sp>
      <p:sp>
        <p:nvSpPr>
          <p:cNvPr id="55" name="Arc 54"/>
          <p:cNvSpPr/>
          <p:nvPr/>
        </p:nvSpPr>
        <p:spPr>
          <a:xfrm rot="10448110" flipV="1">
            <a:off x="5176499" y="2518444"/>
            <a:ext cx="1644055" cy="1510065"/>
          </a:xfrm>
          <a:prstGeom prst="arc">
            <a:avLst/>
          </a:prstGeom>
          <a:ln w="28575">
            <a:solidFill>
              <a:schemeClr val="tx1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6" name="Arc 55"/>
          <p:cNvSpPr/>
          <p:nvPr/>
        </p:nvSpPr>
        <p:spPr>
          <a:xfrm rot="21208522" flipV="1">
            <a:off x="6321551" y="3803366"/>
            <a:ext cx="1271916" cy="832479"/>
          </a:xfrm>
          <a:prstGeom prst="arc">
            <a:avLst/>
          </a:prstGeom>
          <a:ln w="28575">
            <a:solidFill>
              <a:schemeClr val="tx1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6322850" y="4648200"/>
            <a:ext cx="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rc 57"/>
          <p:cNvSpPr/>
          <p:nvPr/>
        </p:nvSpPr>
        <p:spPr>
          <a:xfrm rot="15965593" flipV="1">
            <a:off x="6530488" y="3218246"/>
            <a:ext cx="1644055" cy="577058"/>
          </a:xfrm>
          <a:prstGeom prst="arc">
            <a:avLst/>
          </a:prstGeom>
          <a:ln w="28575">
            <a:solidFill>
              <a:srgbClr val="00B0F0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9" name="TextBox 58"/>
          <p:cNvSpPr txBox="1"/>
          <p:nvPr/>
        </p:nvSpPr>
        <p:spPr>
          <a:xfrm>
            <a:off x="4091785" y="1249326"/>
            <a:ext cx="1417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Epithelial Cells</a:t>
            </a:r>
            <a:endParaRPr lang="en-US" sz="16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147232" y="2210127"/>
            <a:ext cx="2570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Th2 Mediated Inflammation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4146680" y="4933507"/>
            <a:ext cx="818725" cy="8506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847906" y="6113720"/>
            <a:ext cx="3296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Kitajima</a:t>
            </a:r>
            <a:r>
              <a:rPr lang="en-US" dirty="0" smtClean="0"/>
              <a:t>, M., </a:t>
            </a:r>
            <a:r>
              <a:rPr lang="en-US" i="1" dirty="0" smtClean="0"/>
              <a:t>et al</a:t>
            </a:r>
            <a:r>
              <a:rPr lang="en-US" dirty="0" smtClean="0"/>
              <a:t>. 2011. </a:t>
            </a:r>
            <a:r>
              <a:rPr lang="en-US" i="1" dirty="0" smtClean="0"/>
              <a:t>Eur. J. </a:t>
            </a:r>
            <a:r>
              <a:rPr lang="en-US" i="1" dirty="0" err="1" smtClean="0"/>
              <a:t>Immunol</a:t>
            </a:r>
            <a:r>
              <a:rPr lang="en-US" dirty="0" smtClean="0"/>
              <a:t>. 41:1862.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_Templat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BL_Template1</Template>
  <TotalTime>225</TotalTime>
  <Words>174</Words>
  <Application>Microsoft Office PowerPoint</Application>
  <PresentationFormat>On-screen Show (4:3)</PresentationFormat>
  <Paragraphs>23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BL_Template1</vt:lpstr>
      <vt:lpstr>TSLP and Th2 Cells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Tactical Marketing Plan Winter 2010</dc:title>
  <dc:creator>Dzung Nguyen</dc:creator>
  <cp:lastModifiedBy>Dzung Nguyen</cp:lastModifiedBy>
  <cp:revision>19</cp:revision>
  <dcterms:created xsi:type="dcterms:W3CDTF">2012-04-18T21:07:47Z</dcterms:created>
  <dcterms:modified xsi:type="dcterms:W3CDTF">2012-07-30T05:14:33Z</dcterms:modified>
</cp:coreProperties>
</file>